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handoutMasterIdLst>
    <p:handoutMasterId r:id="rId33"/>
  </p:handoutMasterIdLst>
  <p:sldIdLst>
    <p:sldId id="256" r:id="rId3"/>
    <p:sldId id="257" r:id="rId4"/>
    <p:sldId id="258" r:id="rId5"/>
    <p:sldId id="259" r:id="rId6"/>
    <p:sldId id="289" r:id="rId7"/>
    <p:sldId id="260" r:id="rId8"/>
    <p:sldId id="269" r:id="rId9"/>
    <p:sldId id="287" r:id="rId10"/>
    <p:sldId id="270" r:id="rId11"/>
    <p:sldId id="288" r:id="rId12"/>
    <p:sldId id="271" r:id="rId13"/>
    <p:sldId id="273" r:id="rId14"/>
    <p:sldId id="306" r:id="rId15"/>
    <p:sldId id="286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8" r:id="rId24"/>
    <p:sldId id="263" r:id="rId25"/>
    <p:sldId id="300" r:id="rId26"/>
    <p:sldId id="309" r:id="rId27"/>
    <p:sldId id="307" r:id="rId28"/>
    <p:sldId id="308" r:id="rId29"/>
    <p:sldId id="264" r:id="rId30"/>
    <p:sldId id="265" r:id="rId31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804"/>
    <p:restoredTop sz="94590"/>
  </p:normalViewPr>
  <p:slideViewPr>
    <p:cSldViewPr snapToGrid="0" snapToObjects="1">
      <p:cViewPr varScale="1">
        <p:scale>
          <a:sx n="84" d="100"/>
          <a:sy n="84" d="100"/>
        </p:scale>
        <p:origin x="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s-E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s-E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s-E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825D88F6-C868-4640-ABF7-D03E8CA96612}" type="slidenum">
              <a:t>‹Nr.›</a:t>
            </a:fld>
            <a:endParaRPr lang="es-E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A3364-F446-4B1B-B0CD-BF4C296D7334}" type="datetimeFigureOut">
              <a:rPr lang="en-US"/>
              <a:t>5/7/17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283040-11A4-494F-BFE3-486011CDD2D0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31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48181-DF87-45E9-B9A3-759F7B255C2C}" type="datetimeFigureOut">
              <a:rPr lang="en-US"/>
              <a:t>5/7/17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9" name="Notes Placeholder 8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0" name="Header Placeholder 9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11" name="Date Placeholder 10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12" name="Footer Placeholder 11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13" name="Slide Number Placeholder 12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A7AC74A9-1978-4C59-90E6-739ABC36C824}" type="slidenum">
              <a:t>‹Nr.›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85C99-2713-481D-9429-7AF03B7A7DD8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01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s-E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D56B07-3F32-4BC0-881C-C6E6B3A2D481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E6751B-82F9-4C1C-BA5E-4B3A9D356A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76125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246813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933460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87808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065939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32978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5229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68591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98690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220044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920924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252076-9E80-47B1-8F91-FFDE7E6B1382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C1356F-571C-4080-8CC7-756CBB029A7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690054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025460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2107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8204591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7564BE-C68A-46D5-BF3D-E8040E6CDB44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1581B-9079-4E36-A295-C71C0BC6E96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5577885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07783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7288603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540052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8557229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77BD-F3E1-48D8-AFAA-597AD7C47B03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41F404-13E4-4A07-8427-962A1596165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7000" y="812520"/>
            <a:ext cx="5345280" cy="400895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9867970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7FC0CA-8F3C-4B75-A599-49C3021E3DC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6ED3CB-D954-4552-A04B-8A90B7F492A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/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81141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F3CB8-63CE-4C3B-B595-5DA49A0AE453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8BEB01-D791-4471-AB52-CCD15DCAC58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131955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C62943-189A-47E6-9119-F2BE89D70762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5FC3B6-F9D3-4E8B-A483-716F6BC6EC5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010278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ED8F3-97B7-4117-A873-2225BBDDF294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55BFE5-1587-47A4-A588-205AE7D4E72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186869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747086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765960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131905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95821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7B64C1B3-73AC-4D5F-8B1E-41D916644F38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1110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999" y="1769040"/>
            <a:ext cx="9071640" cy="438444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29E1EB64-EC85-41A5-9F3B-C547604F27F2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321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E57D113B-65D0-4895-9950-5488AE5FEEB3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559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2BE2D368-AB42-4150-847B-18CC2DC468EC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8015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980000"/>
            <a:ext cx="9360000" cy="50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D038D507-879C-4CD7-836D-8E48B4DCD5D8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6545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6647CB1E-0D64-42B4-801D-6B405DD3FF96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4683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10" name="Freeform: Shape 9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363" y="1979613"/>
            <a:ext cx="4603750" cy="50403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6513" y="1979613"/>
            <a:ext cx="4603750" cy="50403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07811155-A2B3-416D-A1FD-CEAFA6AA6635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6403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11" name="Freeform: Shape 10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12" name="Freeform: Shape 11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0919E228-478D-4282-B77D-569B20D8B86E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4757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7" name="Freeform: Shape 6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B615243E-F772-4058-B940-A28BA25AFEB7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94371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7" name="Freeform: Shape 6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5530B21E-3122-4103-B72F-82E3E36C0CE0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359763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10" name="Freeform: Shape 9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223A1C64-044C-4194-A81B-32E78D3D595C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7735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10AD1BE6-A7B3-4E57-AA63-9A912719DA6E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0717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10" name="Freeform: Shape 9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E3351E14-2599-4323-926B-9228571397FF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94420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0000" y="1980000"/>
            <a:ext cx="9360000" cy="5040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9AA5C442-17C9-4273-912B-0664B04CF99F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18712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80288" y="301625"/>
            <a:ext cx="2339975" cy="6718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0363" y="301625"/>
            <a:ext cx="6867525" cy="67183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ED1BA908-8FF2-4A44-8EC0-104ADADF3EA6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880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6AB383B7-B3C6-47A4-9659-CE8798F1C458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51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F66355C3-FC67-4E3B-AB8F-3F9BEAC0269D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8851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9BCC7425-E764-4155-8A87-C9A3939F2EA9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2627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A0860C4C-590F-4DD2-9537-19CE57DA8E14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697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51DFD4D6-D895-4DE5-B962-4816FF78BBDF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9907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5674FB22-8710-4B4B-AE39-75D8A025BB61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973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D951528B-889D-4EA1-B8FD-69D27F16679A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3075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04A87"/>
            </a:gs>
            <a:gs pos="100000">
              <a:srgbClr val="729FCF"/>
            </a:gs>
          </a:gsLst>
          <a:lin ang="45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s-E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92B25147-A685-4790-AD87-5F13AE41ED4B}" type="slidenum">
              <a:t>‹Nr.›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s-E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s-E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4" name="Title Placeholder 3"/>
          <p:cNvSpPr txBox="1"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endParaRPr lang="es-ES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1"/>
          </p:nvPr>
        </p:nvSpPr>
        <p:spPr>
          <a:xfrm>
            <a:off x="360000" y="1980000"/>
            <a:ext cx="9360000" cy="50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Date Placeholder 5"/>
          <p:cNvSpPr txBox="1">
            <a:spLocks noGrp="1"/>
          </p:cNvSpPr>
          <p:nvPr>
            <p:ph type="dt" sz="half" idx="2"/>
          </p:nvPr>
        </p:nvSpPr>
        <p:spPr>
          <a:xfrm>
            <a:off x="360000" y="720000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l" rtl="0" hangingPunct="0">
              <a:buNone/>
              <a:tabLst/>
              <a:defRPr lang="en-US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Footer Placeholder 6"/>
          <p:cNvSpPr txBox="1">
            <a:spLocks noGrp="1"/>
          </p:cNvSpPr>
          <p:nvPr>
            <p:ph type="ftr" sz="quarter" idx="3"/>
          </p:nvPr>
        </p:nvSpPr>
        <p:spPr>
          <a:xfrm>
            <a:off x="3420000" y="720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s-ES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8" name="Freeform: Shape 7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4"/>
          </p:nvPr>
        </p:nvSpPr>
        <p:spPr>
          <a:xfrm>
            <a:off x="9180000" y="6803999"/>
            <a:ext cx="72000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lvl="0" algn="ctr" rtl="0" hangingPunct="0">
              <a:buNone/>
              <a:tabLst/>
              <a:defRPr lang="es-ES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fld id="{518F63CD-5D24-4E55-A391-826A4C619F29}" type="slidenum">
              <a:t>‹Nr.›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hangingPunct="1">
        <a:tabLst/>
        <a:defRPr lang="es-ES" sz="3600" b="1" i="0" u="none" strike="noStrike" kern="1200" cap="none">
          <a:ln>
            <a:noFill/>
          </a:ln>
          <a:solidFill>
            <a:srgbClr val="FFFFFF"/>
          </a:solidFill>
          <a:latin typeface="Source Sans Pro Black" pitchFamily="34"/>
        </a:defRPr>
      </a:lvl1pPr>
    </p:titleStyle>
    <p:bodyStyle>
      <a:lvl1pPr marL="0" marR="0" indent="0" rtl="0" hangingPunct="1">
        <a:spcBef>
          <a:spcPts val="0"/>
        </a:spcBef>
        <a:spcAft>
          <a:spcPts val="1414"/>
        </a:spcAft>
        <a:tabLst/>
        <a:defRPr lang="es-ES" sz="3200" b="1" i="0" u="none" strike="noStrike" kern="1200" cap="none">
          <a:ln>
            <a:noFill/>
          </a:ln>
          <a:solidFill>
            <a:srgbClr val="2C3E50"/>
          </a:solidFill>
          <a:latin typeface="Source Sans Pro Semibold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s://mvnrepository.com/artifact/org.jdesktop/beansbinding/1.2.1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help.eclipse.org/kepler/index.jsp?topic=/org.eclipse.wb.doc.user/html/userinterface/design_view.html" TargetMode="External"/><Relationship Id="rId4" Type="http://schemas.openxmlformats.org/officeDocument/2006/relationships/hyperlink" Target="https://eclipse.org/windowbuilder/" TargetMode="External"/><Relationship Id="rId5" Type="http://schemas.openxmlformats.org/officeDocument/2006/relationships/hyperlink" Target="http://www.eclipse.org/proposals/tools.windowbuilder/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u0100881677/PAI-WindowBuilder.git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eclipse.org/windowbuilder/download.php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177840"/>
            <a:ext cx="9071640" cy="1262160"/>
          </a:xfrm>
        </p:spPr>
        <p:txBody>
          <a:bodyPr/>
          <a:lstStyle/>
          <a:p>
            <a:pPr lvl="0"/>
            <a:r>
              <a:rPr lang="es-ES" sz="4800"/>
              <a:t>WindowBuilder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80000" y="1944000"/>
            <a:ext cx="2437920" cy="243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490440" y="2290319"/>
            <a:ext cx="2653560" cy="2101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76000" y="5181840"/>
            <a:ext cx="4098023" cy="141816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ES" sz="1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Guillermo Esquivel González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s-ES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ES" sz="1800" b="0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Nicolás </a:t>
            </a:r>
            <a:r>
              <a:rPr lang="es-ES" sz="1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Hernández González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s-ES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ES" sz="1800" b="0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Programación </a:t>
            </a:r>
            <a:r>
              <a:rPr lang="es-ES" sz="1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de Aplicaciones Interactivas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09210" y="2143630"/>
            <a:ext cx="41717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s-ES_tradnl" sz="2400" dirty="0"/>
              <a:t>To set </a:t>
            </a:r>
            <a:r>
              <a:rPr lang="es-ES_tradnl" sz="2400" dirty="0" err="1"/>
              <a:t>layout</a:t>
            </a:r>
            <a:r>
              <a:rPr lang="es-ES_tradnl" sz="2400" dirty="0"/>
              <a:t>, </a:t>
            </a:r>
            <a:r>
              <a:rPr lang="es-ES_tradnl" sz="2400" dirty="0" err="1"/>
              <a:t>right</a:t>
            </a:r>
            <a:r>
              <a:rPr lang="es-ES_tradnl" sz="2400" dirty="0"/>
              <a:t> </a:t>
            </a:r>
            <a:r>
              <a:rPr lang="es-ES_tradnl" sz="2400" dirty="0" err="1"/>
              <a:t>click</a:t>
            </a:r>
            <a:r>
              <a:rPr lang="es-ES_tradnl" sz="2400" dirty="0"/>
              <a:t> on </a:t>
            </a:r>
            <a:r>
              <a:rPr lang="es-ES_tradnl" sz="2400" dirty="0" err="1"/>
              <a:t>the</a:t>
            </a:r>
            <a:r>
              <a:rPr lang="es-ES_tradnl" sz="2400" dirty="0"/>
              <a:t> </a:t>
            </a:r>
            <a:r>
              <a:rPr lang="es-ES_tradnl" sz="2400" dirty="0" err="1"/>
              <a:t>window</a:t>
            </a:r>
            <a:r>
              <a:rPr lang="es-ES_tradnl" sz="2400" dirty="0"/>
              <a:t> </a:t>
            </a:r>
            <a:r>
              <a:rPr lang="es-ES_tradnl" sz="2400" dirty="0" err="1"/>
              <a:t>frame</a:t>
            </a:r>
            <a:r>
              <a:rPr lang="es-ES_tradnl" sz="2400" dirty="0"/>
              <a:t> and </a:t>
            </a:r>
            <a:r>
              <a:rPr lang="es-ES_tradnl" sz="2400" dirty="0" err="1"/>
              <a:t>select</a:t>
            </a:r>
            <a:r>
              <a:rPr lang="es-ES_tradnl" sz="2400" dirty="0"/>
              <a:t> " set </a:t>
            </a:r>
            <a:r>
              <a:rPr lang="es-ES_tradnl" sz="2400" dirty="0" err="1"/>
              <a:t>layout</a:t>
            </a:r>
            <a:r>
              <a:rPr lang="es-ES_tradnl" sz="2400" dirty="0"/>
              <a:t> " and </a:t>
            </a:r>
            <a:r>
              <a:rPr lang="es-ES_tradnl" sz="2400" dirty="0" err="1"/>
              <a:t>select</a:t>
            </a:r>
            <a:r>
              <a:rPr lang="es-ES_tradnl" sz="2400" dirty="0"/>
              <a:t> </a:t>
            </a:r>
            <a:r>
              <a:rPr lang="es-ES_tradnl" sz="2400" dirty="0" err="1"/>
              <a:t>the</a:t>
            </a:r>
            <a:r>
              <a:rPr lang="es-ES_tradnl" sz="2400" dirty="0"/>
              <a:t> </a:t>
            </a:r>
            <a:r>
              <a:rPr lang="es-ES_tradnl" sz="2400" dirty="0" err="1"/>
              <a:t>appropriate</a:t>
            </a:r>
            <a:r>
              <a:rPr lang="es-ES_tradnl" sz="2400" dirty="0"/>
              <a:t> </a:t>
            </a:r>
            <a:r>
              <a:rPr lang="es-ES_tradnl" sz="2400" dirty="0" err="1"/>
              <a:t>layout</a:t>
            </a:r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312" y="2143630"/>
            <a:ext cx="46101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3955" y="1928113"/>
            <a:ext cx="341641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2C3E50"/>
              </a:buClr>
              <a:buSzPct val="45000"/>
            </a:pP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Add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various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components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from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Palette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edit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their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properties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using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Property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Pane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s-ES_tradnl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830" y="1751775"/>
            <a:ext cx="5976179" cy="450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7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87728" y="1844217"/>
            <a:ext cx="8256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C3E50"/>
              </a:buClr>
              <a:buSzPct val="4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Add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event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handler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to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various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widgets to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provide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behavior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157" y="2525419"/>
            <a:ext cx="4867323" cy="430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5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 dirty="0" err="1" smtClean="0"/>
              <a:t>Tips</a:t>
            </a:r>
            <a:r>
              <a:rPr lang="es-ES" dirty="0" smtClean="0"/>
              <a:t> &amp; </a:t>
            </a:r>
            <a:r>
              <a:rPr lang="es-ES" dirty="0" err="1" smtClean="0"/>
              <a:t>Tricks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503999" y="1986158"/>
            <a:ext cx="90716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Directly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editing</a:t>
            </a:r>
            <a:r>
              <a:rPr lang="es-ES_tradnl" sz="2400" dirty="0" smtClean="0"/>
              <a:t> widget </a:t>
            </a:r>
            <a:r>
              <a:rPr lang="es-ES_tradnl" sz="2400" dirty="0" err="1" smtClean="0"/>
              <a:t>text</a:t>
            </a:r>
            <a:r>
              <a:rPr lang="es-ES_tradnl" sz="2400" dirty="0" smtClean="0"/>
              <a:t> in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design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view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Adding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multiple</a:t>
            </a:r>
            <a:r>
              <a:rPr lang="es-ES_tradnl" sz="2400" dirty="0" smtClean="0"/>
              <a:t> widgets of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same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type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Editing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properties</a:t>
            </a:r>
            <a:r>
              <a:rPr lang="es-ES_tradnl" sz="2400" dirty="0" smtClean="0"/>
              <a:t> of </a:t>
            </a:r>
            <a:r>
              <a:rPr lang="es-ES_tradnl" sz="2400" dirty="0" err="1" smtClean="0"/>
              <a:t>multiple</a:t>
            </a:r>
            <a:r>
              <a:rPr lang="es-ES_tradnl" sz="2400" dirty="0" smtClean="0"/>
              <a:t> widgets at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same</a:t>
            </a:r>
            <a:r>
              <a:rPr lang="es-ES_tradnl" sz="2400" dirty="0" smtClean="0"/>
              <a:t> time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Cofiguring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palette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Editing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advanced</a:t>
            </a:r>
            <a:r>
              <a:rPr lang="es-ES_tradnl" sz="2400" dirty="0" smtClean="0"/>
              <a:t> widget </a:t>
            </a:r>
            <a:r>
              <a:rPr lang="es-ES_tradnl" sz="2400" dirty="0" err="1" smtClean="0"/>
              <a:t>properties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Reverting</a:t>
            </a:r>
            <a:r>
              <a:rPr lang="es-ES_tradnl" sz="2400" dirty="0" smtClean="0"/>
              <a:t> a widget </a:t>
            </a:r>
            <a:r>
              <a:rPr lang="es-ES_tradnl" sz="2400" dirty="0" err="1" smtClean="0"/>
              <a:t>property</a:t>
            </a:r>
            <a:r>
              <a:rPr lang="es-ES_tradnl" sz="2400" dirty="0" smtClean="0"/>
              <a:t> to </a:t>
            </a:r>
            <a:r>
              <a:rPr lang="es-ES_tradnl" sz="2400" dirty="0" err="1" smtClean="0"/>
              <a:t>its</a:t>
            </a:r>
            <a:r>
              <a:rPr lang="es-ES_tradnl" sz="2400" dirty="0" smtClean="0"/>
              <a:t> default </a:t>
            </a:r>
            <a:r>
              <a:rPr lang="es-ES_tradnl" sz="2400" dirty="0" err="1" smtClean="0"/>
              <a:t>value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Hiding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code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from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parser</a:t>
            </a:r>
            <a:endParaRPr lang="es-ES_tradnl" sz="2400" dirty="0" smtClean="0"/>
          </a:p>
        </p:txBody>
      </p:sp>
    </p:spTree>
    <p:extLst>
      <p:ext uri="{BB962C8B-B14F-4D97-AF65-F5344CB8AC3E}">
        <p14:creationId xmlns:p14="http://schemas.microsoft.com/office/powerpoint/2010/main" val="169523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03999" y="1774209"/>
            <a:ext cx="61424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C3E50"/>
              </a:buClr>
              <a:buSzPct val="45000"/>
            </a:pPr>
            <a:r>
              <a:rPr lang="es-ES" sz="2400" dirty="0" smtClean="0">
                <a:solidFill>
                  <a:schemeClr val="accent1"/>
                </a:solidFill>
                <a:ea typeface="Calibri" charset="0"/>
                <a:cs typeface="Calibri" charset="0"/>
              </a:rPr>
              <a:t>Bi-</a:t>
            </a:r>
            <a:r>
              <a:rPr lang="es-ES" sz="2400" dirty="0" err="1" smtClean="0">
                <a:solidFill>
                  <a:schemeClr val="accent1"/>
                </a:solidFill>
                <a:ea typeface="Calibri" charset="0"/>
                <a:cs typeface="Calibri" charset="0"/>
              </a:rPr>
              <a:t>directional</a:t>
            </a:r>
            <a:r>
              <a:rPr lang="es-ES" sz="2400" dirty="0" smtClean="0">
                <a:solidFill>
                  <a:schemeClr val="accent1"/>
                </a:solidFill>
                <a:ea typeface="Calibri" charset="0"/>
                <a:cs typeface="Calibri" charset="0"/>
              </a:rPr>
              <a:t> </a:t>
            </a:r>
            <a:r>
              <a:rPr lang="es-ES" sz="2400" dirty="0" err="1" smtClean="0">
                <a:solidFill>
                  <a:schemeClr val="accent1"/>
                </a:solidFill>
                <a:ea typeface="Calibri" charset="0"/>
                <a:cs typeface="Calibri" charset="0"/>
              </a:rPr>
              <a:t>Code</a:t>
            </a:r>
            <a:r>
              <a:rPr lang="es-ES" sz="2400" dirty="0" smtClean="0">
                <a:solidFill>
                  <a:schemeClr val="accent1"/>
                </a:solidFill>
                <a:ea typeface="Calibri" charset="0"/>
                <a:cs typeface="Calibri" charset="0"/>
              </a:rPr>
              <a:t> </a:t>
            </a:r>
            <a:r>
              <a:rPr lang="es-ES" sz="2400" dirty="0" err="1" smtClean="0">
                <a:solidFill>
                  <a:schemeClr val="accent1"/>
                </a:solidFill>
                <a:ea typeface="Calibri" charset="0"/>
                <a:cs typeface="Calibri" charset="0"/>
              </a:rPr>
              <a:t>Generation</a:t>
            </a:r>
            <a:endParaRPr lang="es-ES" sz="2400" dirty="0">
              <a:solidFill>
                <a:schemeClr val="accent1"/>
              </a:solidFill>
              <a:ea typeface="Calibri" charset="0"/>
              <a:cs typeface="Calibri" charset="0"/>
            </a:endParaRPr>
          </a:p>
          <a:p>
            <a:endParaRPr lang="es-ES_tradnl" dirty="0"/>
          </a:p>
        </p:txBody>
      </p:sp>
      <p:sp>
        <p:nvSpPr>
          <p:cNvPr id="3" name="CuadroTexto 2"/>
          <p:cNvSpPr txBox="1"/>
          <p:nvPr/>
        </p:nvSpPr>
        <p:spPr>
          <a:xfrm>
            <a:off x="1008985" y="2723602"/>
            <a:ext cx="9071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err="1"/>
              <a:t>D</a:t>
            </a:r>
            <a:r>
              <a:rPr lang="es-ES_tradnl" sz="2400" dirty="0" err="1" smtClean="0"/>
              <a:t>irectly</a:t>
            </a:r>
            <a:r>
              <a:rPr lang="es-ES_tradnl" sz="2400" dirty="0" smtClean="0"/>
              <a:t> </a:t>
            </a:r>
            <a:r>
              <a:rPr lang="es-ES_tradnl" sz="2400" dirty="0" err="1"/>
              <a:t>generates</a:t>
            </a:r>
            <a:r>
              <a:rPr lang="es-ES_tradnl" sz="2400" dirty="0"/>
              <a:t> Java </a:t>
            </a:r>
            <a:r>
              <a:rPr lang="es-ES_tradnl" sz="2400" dirty="0" err="1"/>
              <a:t>code</a:t>
            </a:r>
            <a:r>
              <a:rPr lang="es-ES_tradnl" sz="2400" dirty="0"/>
              <a:t> </a:t>
            </a:r>
            <a:endParaRPr lang="es-ES_tradnl" sz="24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/>
              <a:t>tool</a:t>
            </a:r>
            <a:r>
              <a:rPr lang="es-ES_tradnl" sz="2400" dirty="0"/>
              <a:t> can read and write </a:t>
            </a:r>
            <a:r>
              <a:rPr lang="es-ES_tradnl" sz="2400" dirty="0" err="1"/>
              <a:t>almost</a:t>
            </a:r>
            <a:r>
              <a:rPr lang="es-ES_tradnl" sz="2400" dirty="0"/>
              <a:t> </a:t>
            </a:r>
            <a:r>
              <a:rPr lang="es-ES_tradnl" sz="2400" dirty="0" err="1"/>
              <a:t>any</a:t>
            </a:r>
            <a:r>
              <a:rPr lang="es-ES_tradnl" sz="2400" dirty="0"/>
              <a:t> </a:t>
            </a:r>
            <a:r>
              <a:rPr lang="es-ES_tradnl" sz="2400" dirty="0" err="1" smtClean="0"/>
              <a:t>format</a:t>
            </a:r>
            <a:endParaRPr lang="es-ES_tradnl" sz="24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smtClean="0"/>
              <a:t> Reverse-</a:t>
            </a:r>
            <a:r>
              <a:rPr lang="es-ES_tradnl" sz="2400" dirty="0" err="1" smtClean="0"/>
              <a:t>engineer</a:t>
            </a:r>
            <a:r>
              <a:rPr lang="es-ES_tradnl" sz="2400" dirty="0" smtClean="0"/>
              <a:t> </a:t>
            </a:r>
            <a:r>
              <a:rPr lang="es-ES_tradnl" sz="2400" dirty="0" err="1"/>
              <a:t>most</a:t>
            </a:r>
            <a:r>
              <a:rPr lang="es-ES_tradnl" sz="2400" dirty="0"/>
              <a:t> </a:t>
            </a:r>
            <a:r>
              <a:rPr lang="es-ES_tradnl" sz="2400" dirty="0" err="1"/>
              <a:t>hand-written</a:t>
            </a:r>
            <a:r>
              <a:rPr lang="es-ES_tradnl" sz="2400" dirty="0"/>
              <a:t> Java GUI </a:t>
            </a:r>
            <a:r>
              <a:rPr lang="es-ES_tradnl" sz="2400" dirty="0" err="1"/>
              <a:t>code</a:t>
            </a:r>
            <a:r>
              <a:rPr lang="es-ES_tradnl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170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03999" y="1774209"/>
            <a:ext cx="61424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C3E50"/>
              </a:buClr>
              <a:buSzPct val="45000"/>
            </a:pPr>
            <a:r>
              <a:rPr lang="es-ES" sz="2400" dirty="0" err="1" smtClean="0">
                <a:solidFill>
                  <a:schemeClr val="accent1"/>
                </a:solidFill>
                <a:ea typeface="Calibri" charset="0"/>
                <a:cs typeface="Calibri" charset="0"/>
              </a:rPr>
              <a:t>Internationalization</a:t>
            </a:r>
            <a:r>
              <a:rPr lang="es-ES" sz="2400" dirty="0" smtClean="0">
                <a:solidFill>
                  <a:schemeClr val="accent1"/>
                </a:solidFill>
                <a:ea typeface="Calibri" charset="0"/>
                <a:cs typeface="Calibri" charset="0"/>
              </a:rPr>
              <a:t> (i18n)</a:t>
            </a:r>
            <a:endParaRPr lang="es-ES" sz="2400" dirty="0">
              <a:solidFill>
                <a:schemeClr val="accent1"/>
              </a:solidFill>
              <a:ea typeface="Calibri" charset="0"/>
              <a:cs typeface="Calibri" charset="0"/>
            </a:endParaRPr>
          </a:p>
          <a:p>
            <a:endParaRPr lang="es-ES_tradnl" dirty="0"/>
          </a:p>
        </p:txBody>
      </p:sp>
      <p:sp>
        <p:nvSpPr>
          <p:cNvPr id="3" name="CuadroTexto 2"/>
          <p:cNvSpPr txBox="1"/>
          <p:nvPr/>
        </p:nvSpPr>
        <p:spPr>
          <a:xfrm>
            <a:off x="1008985" y="2723602"/>
            <a:ext cx="9071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err="1"/>
              <a:t>D</a:t>
            </a:r>
            <a:r>
              <a:rPr lang="es-ES_tradnl" sz="2400" dirty="0" err="1" smtClean="0"/>
              <a:t>irectly</a:t>
            </a:r>
            <a:r>
              <a:rPr lang="es-ES_tradnl" sz="2400" dirty="0" smtClean="0"/>
              <a:t> </a:t>
            </a:r>
            <a:r>
              <a:rPr lang="es-ES_tradnl" sz="2400" dirty="0" err="1"/>
              <a:t>generates</a:t>
            </a:r>
            <a:r>
              <a:rPr lang="es-ES_tradnl" sz="2400" dirty="0"/>
              <a:t> Java </a:t>
            </a:r>
            <a:r>
              <a:rPr lang="es-ES_tradnl" sz="2400" dirty="0" err="1"/>
              <a:t>code</a:t>
            </a:r>
            <a:r>
              <a:rPr lang="es-ES_tradnl" sz="2400" dirty="0"/>
              <a:t> </a:t>
            </a:r>
            <a:endParaRPr lang="es-ES_tradnl" sz="24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/>
              <a:t>tool</a:t>
            </a:r>
            <a:r>
              <a:rPr lang="es-ES_tradnl" sz="2400" dirty="0"/>
              <a:t> can read and write </a:t>
            </a:r>
            <a:r>
              <a:rPr lang="es-ES_tradnl" sz="2400" dirty="0" err="1"/>
              <a:t>almost</a:t>
            </a:r>
            <a:r>
              <a:rPr lang="es-ES_tradnl" sz="2400" dirty="0"/>
              <a:t> </a:t>
            </a:r>
            <a:r>
              <a:rPr lang="es-ES_tradnl" sz="2400" dirty="0" err="1"/>
              <a:t>any</a:t>
            </a:r>
            <a:r>
              <a:rPr lang="es-ES_tradnl" sz="2400" dirty="0"/>
              <a:t> </a:t>
            </a:r>
            <a:r>
              <a:rPr lang="es-ES_tradnl" sz="2400" dirty="0" err="1" smtClean="0"/>
              <a:t>format</a:t>
            </a:r>
            <a:endParaRPr lang="es-ES_tradnl" sz="24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smtClean="0"/>
              <a:t> Reverse-</a:t>
            </a:r>
            <a:r>
              <a:rPr lang="es-ES_tradnl" sz="2400" dirty="0" err="1" smtClean="0"/>
              <a:t>engineer</a:t>
            </a:r>
            <a:r>
              <a:rPr lang="es-ES_tradnl" sz="2400" dirty="0" smtClean="0"/>
              <a:t> </a:t>
            </a:r>
            <a:r>
              <a:rPr lang="es-ES_tradnl" sz="2400" dirty="0" err="1"/>
              <a:t>most</a:t>
            </a:r>
            <a:r>
              <a:rPr lang="es-ES_tradnl" sz="2400" dirty="0"/>
              <a:t> </a:t>
            </a:r>
            <a:r>
              <a:rPr lang="es-ES_tradnl" sz="2400" dirty="0" err="1"/>
              <a:t>hand-written</a:t>
            </a:r>
            <a:r>
              <a:rPr lang="es-ES_tradnl" sz="2400" dirty="0"/>
              <a:t> Java GUI </a:t>
            </a:r>
            <a:r>
              <a:rPr lang="es-ES_tradnl" sz="2400" dirty="0" err="1"/>
              <a:t>code</a:t>
            </a:r>
            <a:r>
              <a:rPr lang="es-ES_tradnl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154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032432" y="2223909"/>
            <a:ext cx="85432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err="1" smtClean="0"/>
              <a:t>Embed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any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Composite</a:t>
            </a:r>
            <a:r>
              <a:rPr lang="es-ES_tradnl" sz="2400" dirty="0" smtClean="0"/>
              <a:t> of </a:t>
            </a:r>
            <a:r>
              <a:rPr lang="es-ES_tradnl" sz="2400" dirty="0" err="1" smtClean="0"/>
              <a:t>Jpanel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subclass</a:t>
            </a:r>
            <a:r>
              <a:rPr lang="es-ES_tradnl" sz="2400" dirty="0" smtClean="0"/>
              <a:t> in </a:t>
            </a:r>
            <a:r>
              <a:rPr lang="es-ES_tradnl" sz="2400" dirty="0" err="1" smtClean="0"/>
              <a:t>another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window</a:t>
            </a:r>
            <a:r>
              <a:rPr lang="es-ES_tradnl" sz="2400" dirty="0" smtClean="0"/>
              <a:t>.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err="1" smtClean="0"/>
              <a:t>All</a:t>
            </a:r>
            <a:r>
              <a:rPr lang="es-ES_tradnl" sz="2400" dirty="0" smtClean="0"/>
              <a:t> widgets </a:t>
            </a:r>
            <a:r>
              <a:rPr lang="es-ES_tradnl" sz="2400" dirty="0" err="1" smtClean="0"/>
              <a:t>defined</a:t>
            </a:r>
            <a:r>
              <a:rPr lang="es-ES_tradnl" sz="2400" dirty="0" smtClean="0"/>
              <a:t> in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are </a:t>
            </a:r>
            <a:r>
              <a:rPr lang="es-ES_tradnl" sz="2400" dirty="0" err="1" smtClean="0"/>
              <a:t>isible</a:t>
            </a:r>
            <a:r>
              <a:rPr lang="es-ES_tradnl" sz="2400" dirty="0" smtClean="0"/>
              <a:t> in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window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they</a:t>
            </a:r>
            <a:r>
              <a:rPr lang="es-ES_tradnl" sz="2400" dirty="0" smtClean="0"/>
              <a:t> are </a:t>
            </a:r>
            <a:r>
              <a:rPr lang="es-ES_tradnl" sz="2400" dirty="0" err="1" smtClean="0"/>
              <a:t>used</a:t>
            </a:r>
            <a:r>
              <a:rPr lang="es-ES_tradnl" sz="2400" dirty="0" smtClean="0"/>
              <a:t>.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smtClean="0"/>
              <a:t>Access </a:t>
            </a:r>
            <a:r>
              <a:rPr lang="es-ES_tradnl" sz="2400" dirty="0" err="1" smtClean="0"/>
              <a:t>any</a:t>
            </a:r>
            <a:r>
              <a:rPr lang="es-ES_tradnl" sz="2400" dirty="0" smtClean="0"/>
              <a:t> widget ex</a:t>
            </a:r>
            <a:r>
              <a:rPr lang="es-ES" sz="2400" dirty="0" err="1" smtClean="0"/>
              <a:t>posed</a:t>
            </a:r>
            <a:r>
              <a:rPr lang="es-ES" sz="2400" dirty="0" smtClean="0"/>
              <a:t> </a:t>
            </a:r>
            <a:r>
              <a:rPr lang="es-ES" sz="2400" dirty="0" err="1" smtClean="0"/>
              <a:t>via</a:t>
            </a:r>
            <a:r>
              <a:rPr lang="es-ES" sz="2400" dirty="0" smtClean="0"/>
              <a:t> </a:t>
            </a:r>
            <a:r>
              <a:rPr lang="es-ES" sz="2400" dirty="0" err="1" smtClean="0"/>
              <a:t>public</a:t>
            </a:r>
            <a:r>
              <a:rPr lang="es-ES" sz="2400" dirty="0" smtClean="0"/>
              <a:t> </a:t>
            </a:r>
            <a:r>
              <a:rPr lang="es-ES" sz="2400" dirty="0" err="1" smtClean="0"/>
              <a:t>accesors</a:t>
            </a:r>
            <a:r>
              <a:rPr lang="es-ES" sz="2400" dirty="0" smtClean="0"/>
              <a:t>.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" sz="2400" dirty="0" smtClean="0"/>
              <a:t>Access </a:t>
            </a:r>
            <a:r>
              <a:rPr lang="es-ES" sz="2400" dirty="0" err="1" smtClean="0"/>
              <a:t>exposed</a:t>
            </a:r>
            <a:r>
              <a:rPr lang="es-ES" sz="2400" dirty="0" smtClean="0"/>
              <a:t> </a:t>
            </a:r>
            <a:r>
              <a:rPr lang="es-ES" sz="2400" dirty="0" err="1" smtClean="0"/>
              <a:t>custom</a:t>
            </a:r>
            <a:r>
              <a:rPr lang="es-ES" sz="2400" dirty="0" smtClean="0"/>
              <a:t> </a:t>
            </a:r>
            <a:r>
              <a:rPr lang="es-ES" sz="2400" dirty="0" err="1" smtClean="0"/>
              <a:t>properties</a:t>
            </a:r>
            <a:endParaRPr lang="es-ES" sz="24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" sz="2400" dirty="0" err="1" smtClean="0"/>
              <a:t>Exposed</a:t>
            </a:r>
            <a:r>
              <a:rPr lang="es-ES" sz="2400" dirty="0" smtClean="0"/>
              <a:t> widgets </a:t>
            </a:r>
            <a:r>
              <a:rPr lang="es-ES" sz="2400" dirty="0" err="1" smtClean="0"/>
              <a:t>appear</a:t>
            </a:r>
            <a:r>
              <a:rPr lang="es-ES" sz="2400" dirty="0" smtClean="0"/>
              <a:t> in tree </a:t>
            </a:r>
            <a:r>
              <a:rPr lang="es-ES" sz="2400" dirty="0" err="1" smtClean="0"/>
              <a:t>with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“</a:t>
            </a:r>
            <a:r>
              <a:rPr lang="es-ES" sz="2400" dirty="0" err="1" smtClean="0"/>
              <a:t>exposed</a:t>
            </a:r>
            <a:r>
              <a:rPr lang="es-ES" sz="2400" dirty="0" smtClean="0"/>
              <a:t>” </a:t>
            </a:r>
            <a:r>
              <a:rPr lang="es-ES" sz="2400" dirty="0" err="1" smtClean="0"/>
              <a:t>decorator</a:t>
            </a:r>
            <a:endParaRPr lang="es-ES" sz="24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s-ES_tradnl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03999" y="1875692"/>
            <a:ext cx="907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err="1" smtClean="0">
                <a:solidFill>
                  <a:srgbClr val="0070C0"/>
                </a:solidFill>
              </a:rPr>
              <a:t>Custom</a:t>
            </a:r>
            <a:r>
              <a:rPr lang="es-ES_tradnl" sz="2400" dirty="0" smtClean="0">
                <a:solidFill>
                  <a:srgbClr val="0070C0"/>
                </a:solidFill>
              </a:rPr>
              <a:t> </a:t>
            </a:r>
            <a:r>
              <a:rPr lang="es-ES_tradnl" sz="2400" dirty="0" err="1" smtClean="0">
                <a:solidFill>
                  <a:srgbClr val="0070C0"/>
                </a:solidFill>
              </a:rPr>
              <a:t>Composites</a:t>
            </a:r>
            <a:r>
              <a:rPr lang="es-ES_tradnl" sz="2400" dirty="0" smtClean="0">
                <a:solidFill>
                  <a:srgbClr val="0070C0"/>
                </a:solidFill>
              </a:rPr>
              <a:t> &amp; </a:t>
            </a:r>
            <a:r>
              <a:rPr lang="es-ES_tradnl" sz="2400" dirty="0" err="1" smtClean="0">
                <a:solidFill>
                  <a:srgbClr val="0070C0"/>
                </a:solidFill>
              </a:rPr>
              <a:t>Panels</a:t>
            </a:r>
            <a:endParaRPr lang="es-ES_tradnl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8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03999" y="1875692"/>
            <a:ext cx="907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err="1" smtClean="0">
                <a:solidFill>
                  <a:srgbClr val="0070C0"/>
                </a:solidFill>
              </a:rPr>
              <a:t>Factories</a:t>
            </a:r>
            <a:endParaRPr lang="es-ES_tradnl" sz="2400" dirty="0">
              <a:solidFill>
                <a:srgbClr val="0070C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914400" y="2672862"/>
            <a:ext cx="86612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Create</a:t>
            </a:r>
            <a:r>
              <a:rPr lang="es-ES_tradnl" sz="2400" dirty="0" smtClean="0"/>
              <a:t> a </a:t>
            </a:r>
            <a:r>
              <a:rPr lang="es-ES_tradnl" sz="2400" dirty="0" err="1" smtClean="0"/>
              <a:t>static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factory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method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from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any</a:t>
            </a:r>
            <a:r>
              <a:rPr lang="es-ES_tradnl" sz="2400" dirty="0" smtClean="0"/>
              <a:t> widget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smtClean="0"/>
              <a:t>Factory </a:t>
            </a:r>
            <a:r>
              <a:rPr lang="es-ES_tradnl" sz="2400" dirty="0" err="1" smtClean="0"/>
              <a:t>methods</a:t>
            </a:r>
            <a:r>
              <a:rPr lang="es-ES_tradnl" sz="2400" dirty="0" smtClean="0"/>
              <a:t> may be </a:t>
            </a:r>
            <a:r>
              <a:rPr lang="es-ES_tradnl" sz="2400" dirty="0" err="1" smtClean="0"/>
              <a:t>parametrized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with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one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or</a:t>
            </a:r>
            <a:r>
              <a:rPr lang="es-ES_tradnl" sz="2400" dirty="0" smtClean="0"/>
              <a:t> more </a:t>
            </a:r>
            <a:r>
              <a:rPr lang="es-ES_tradnl" sz="2400" dirty="0" err="1" smtClean="0"/>
              <a:t>arguments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Morph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any</a:t>
            </a:r>
            <a:r>
              <a:rPr lang="es-ES_tradnl" sz="2400" dirty="0" smtClean="0"/>
              <a:t> widget </a:t>
            </a:r>
            <a:r>
              <a:rPr lang="es-ES_tradnl" sz="2400" dirty="0" err="1" smtClean="0"/>
              <a:t>into</a:t>
            </a:r>
            <a:r>
              <a:rPr lang="es-ES_tradnl" sz="2400" dirty="0" smtClean="0"/>
              <a:t> a </a:t>
            </a:r>
            <a:r>
              <a:rPr lang="es-ES_tradnl" sz="2400" dirty="0" err="1" smtClean="0"/>
              <a:t>factory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instance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Add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any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factory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component</a:t>
            </a:r>
            <a:r>
              <a:rPr lang="es-ES_tradnl" sz="2400" dirty="0" smtClean="0"/>
              <a:t> to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palette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212704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03999" y="1875692"/>
            <a:ext cx="907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smtClean="0">
                <a:solidFill>
                  <a:srgbClr val="0070C0"/>
                </a:solidFill>
              </a:rPr>
              <a:t>Visual </a:t>
            </a:r>
            <a:r>
              <a:rPr lang="es-ES_tradnl" sz="2400" dirty="0" err="1" smtClean="0">
                <a:solidFill>
                  <a:srgbClr val="0070C0"/>
                </a:solidFill>
              </a:rPr>
              <a:t>Inheritance</a:t>
            </a:r>
            <a:endParaRPr lang="es-ES_tradnl" sz="2400" dirty="0">
              <a:solidFill>
                <a:srgbClr val="0070C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67508" y="2672862"/>
            <a:ext cx="87081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Inherit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from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any</a:t>
            </a:r>
            <a:r>
              <a:rPr lang="es-ES_tradnl" sz="2400" dirty="0" smtClean="0"/>
              <a:t> Shell, </a:t>
            </a:r>
            <a:r>
              <a:rPr lang="es-ES_tradnl" sz="2400" dirty="0" err="1" smtClean="0"/>
              <a:t>Composite</a:t>
            </a:r>
            <a:r>
              <a:rPr lang="es-ES_tradnl" sz="2400" dirty="0" smtClean="0"/>
              <a:t>, </a:t>
            </a:r>
            <a:r>
              <a:rPr lang="es-ES_tradnl" sz="2400" dirty="0" err="1" smtClean="0"/>
              <a:t>JFrame</a:t>
            </a:r>
            <a:r>
              <a:rPr lang="es-ES_tradnl" sz="2400" dirty="0" smtClean="0"/>
              <a:t>, </a:t>
            </a:r>
            <a:r>
              <a:rPr lang="es-ES_tradnl" sz="2400" dirty="0" err="1" smtClean="0"/>
              <a:t>Jdialog</a:t>
            </a:r>
            <a:r>
              <a:rPr lang="es-ES_tradnl" sz="2400" dirty="0" smtClean="0"/>
              <a:t>, </a:t>
            </a:r>
            <a:r>
              <a:rPr lang="es-ES_tradnl" sz="2400" dirty="0" err="1" smtClean="0"/>
              <a:t>Japplet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or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JPanel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subclass</a:t>
            </a:r>
            <a:r>
              <a:rPr lang="es-ES_tradnl" sz="24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All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inherited</a:t>
            </a:r>
            <a:r>
              <a:rPr lang="es-ES_tradnl" sz="2400" dirty="0" smtClean="0"/>
              <a:t> widgets are visible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smtClean="0"/>
              <a:t>Access </a:t>
            </a:r>
            <a:r>
              <a:rPr lang="es-ES_tradnl" sz="2400" dirty="0" err="1" smtClean="0"/>
              <a:t>inherited</a:t>
            </a:r>
            <a:r>
              <a:rPr lang="es-ES_tradnl" sz="2400" dirty="0" smtClean="0"/>
              <a:t> widgets </a:t>
            </a:r>
            <a:r>
              <a:rPr lang="es-ES_tradnl" sz="2400" dirty="0" err="1" smtClean="0"/>
              <a:t>exposed</a:t>
            </a:r>
            <a:r>
              <a:rPr lang="es-ES_tradnl" sz="2400" dirty="0" smtClean="0"/>
              <a:t>  </a:t>
            </a:r>
            <a:r>
              <a:rPr lang="es-ES_tradnl" sz="2400" dirty="0" err="1" smtClean="0"/>
              <a:t>via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public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or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protected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accesors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smtClean="0"/>
              <a:t>Access </a:t>
            </a:r>
            <a:r>
              <a:rPr lang="es-ES_tradnl" sz="2400" dirty="0" err="1" smtClean="0"/>
              <a:t>inherited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custom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properties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Inherited</a:t>
            </a:r>
            <a:r>
              <a:rPr lang="es-ES_tradnl" sz="2400" dirty="0" smtClean="0"/>
              <a:t> widgets  </a:t>
            </a:r>
            <a:r>
              <a:rPr lang="es-ES_tradnl" sz="2400" dirty="0" err="1" smtClean="0"/>
              <a:t>appear</a:t>
            </a:r>
            <a:r>
              <a:rPr lang="es-ES_tradnl" sz="2400" dirty="0" smtClean="0"/>
              <a:t> in tree </a:t>
            </a:r>
            <a:r>
              <a:rPr lang="es-ES_tradnl" sz="2400" dirty="0" err="1" smtClean="0"/>
              <a:t>with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exposed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decorator</a:t>
            </a:r>
            <a:endParaRPr lang="es-ES_tradnl" sz="2400" dirty="0" smtClean="0"/>
          </a:p>
        </p:txBody>
      </p:sp>
    </p:spTree>
    <p:extLst>
      <p:ext uri="{BB962C8B-B14F-4D97-AF65-F5344CB8AC3E}">
        <p14:creationId xmlns:p14="http://schemas.microsoft.com/office/powerpoint/2010/main" val="83570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03999" y="1875692"/>
            <a:ext cx="907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err="1" smtClean="0">
                <a:solidFill>
                  <a:srgbClr val="0070C0"/>
                </a:solidFill>
              </a:rPr>
              <a:t>Event</a:t>
            </a:r>
            <a:r>
              <a:rPr lang="es-ES_tradnl" sz="2400" dirty="0" smtClean="0">
                <a:solidFill>
                  <a:srgbClr val="0070C0"/>
                </a:solidFill>
              </a:rPr>
              <a:t> </a:t>
            </a:r>
            <a:r>
              <a:rPr lang="es-ES_tradnl" sz="2400" dirty="0" err="1" smtClean="0">
                <a:solidFill>
                  <a:srgbClr val="0070C0"/>
                </a:solidFill>
              </a:rPr>
              <a:t>Handling</a:t>
            </a:r>
            <a:endParaRPr lang="es-ES_tradnl" sz="2400" dirty="0">
              <a:solidFill>
                <a:srgbClr val="0070C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67508" y="2649569"/>
            <a:ext cx="87081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Adding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Event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Handler</a:t>
            </a:r>
            <a:endParaRPr lang="es-ES_tradnl" sz="2400" dirty="0" smtClean="0"/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smtClean="0"/>
              <a:t>First </a:t>
            </a:r>
            <a:r>
              <a:rPr lang="es-ES_tradnl" sz="2400" dirty="0" err="1" smtClean="0"/>
              <a:t>way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is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trough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property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pane</a:t>
            </a:r>
            <a:endParaRPr lang="es-ES_tradnl" sz="2400" dirty="0" smtClean="0"/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Second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way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is</a:t>
            </a:r>
            <a:r>
              <a:rPr lang="es-ES_tradnl" sz="2400" dirty="0" smtClean="0"/>
              <a:t> to </a:t>
            </a:r>
            <a:r>
              <a:rPr lang="es-ES_tradnl" sz="2400" dirty="0" err="1" smtClean="0"/>
              <a:t>simply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right-click</a:t>
            </a:r>
            <a:r>
              <a:rPr lang="es-ES_tradnl" sz="2400" dirty="0" smtClean="0"/>
              <a:t> on a </a:t>
            </a:r>
            <a:r>
              <a:rPr lang="es-ES_tradnl" sz="2400" dirty="0" err="1" smtClean="0"/>
              <a:t>component</a:t>
            </a:r>
            <a:r>
              <a:rPr lang="es-ES_tradnl" sz="2400" dirty="0" smtClean="0"/>
              <a:t>, </a:t>
            </a:r>
            <a:r>
              <a:rPr lang="es-ES_tradnl" sz="2400" dirty="0" err="1" smtClean="0"/>
              <a:t>select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add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event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handler</a:t>
            </a:r>
            <a:r>
              <a:rPr lang="es-ES_tradnl" sz="2400" dirty="0" smtClean="0"/>
              <a:t>.</a:t>
            </a:r>
            <a:endParaRPr lang="es-ES_tradnl" sz="2400" dirty="0"/>
          </a:p>
        </p:txBody>
      </p:sp>
      <p:sp>
        <p:nvSpPr>
          <p:cNvPr id="3" name="CuadroTexto 2"/>
          <p:cNvSpPr txBox="1"/>
          <p:nvPr/>
        </p:nvSpPr>
        <p:spPr>
          <a:xfrm>
            <a:off x="867508" y="4957893"/>
            <a:ext cx="853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 err="1" smtClean="0"/>
              <a:t>Deleting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Event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Handler</a:t>
            </a:r>
            <a:endParaRPr lang="es-ES_tradnl" sz="2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s-ES_tradnl" sz="2400" dirty="0" err="1" smtClean="0"/>
              <a:t>Select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component</a:t>
            </a:r>
            <a:r>
              <a:rPr lang="es-ES_tradnl" sz="2400" dirty="0" smtClean="0"/>
              <a:t> tree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_tradnl" sz="2400" dirty="0" smtClean="0"/>
              <a:t>In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property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pane</a:t>
            </a:r>
            <a:r>
              <a:rPr lang="es-ES_tradnl" sz="2400" dirty="0" smtClean="0"/>
              <a:t>, </a:t>
            </a:r>
            <a:r>
              <a:rPr lang="es-ES_tradnl" sz="2400" dirty="0" err="1" smtClean="0"/>
              <a:t>click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method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you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wish</a:t>
            </a:r>
            <a:r>
              <a:rPr lang="es-ES_tradnl" sz="2400" dirty="0" smtClean="0"/>
              <a:t> to </a:t>
            </a:r>
            <a:r>
              <a:rPr lang="es-ES_tradnl" sz="2400" dirty="0" err="1" smtClean="0"/>
              <a:t>delete</a:t>
            </a:r>
            <a:r>
              <a:rPr lang="es-ES_tradnl" sz="2400" dirty="0" smtClean="0"/>
              <a:t> and </a:t>
            </a:r>
            <a:r>
              <a:rPr lang="es-ES_tradnl" sz="2400" dirty="0" err="1" smtClean="0"/>
              <a:t>then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press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delete</a:t>
            </a:r>
            <a:r>
              <a:rPr lang="es-ES_tradnl" sz="2400" dirty="0" smtClean="0"/>
              <a:t>.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95866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503661"/>
            <a:ext cx="9360000" cy="553998"/>
          </a:xfrm>
        </p:spPr>
        <p:txBody>
          <a:bodyPr>
            <a:spAutoFit/>
          </a:bodyPr>
          <a:lstStyle/>
          <a:p>
            <a:pPr lvl="0"/>
            <a:r>
              <a:rPr lang="es-ES" dirty="0" err="1" smtClean="0"/>
              <a:t>Index</a:t>
            </a:r>
            <a:endParaRPr lang="es-ES" dirty="0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936000" y="1658520"/>
            <a:ext cx="4680000" cy="822960"/>
          </a:xfrm>
        </p:spPr>
        <p:txBody>
          <a:bodyPr anchor="ctr"/>
          <a:lstStyle/>
          <a:p>
            <a:pPr lvl="0" algn="l" hangingPunct="0"/>
            <a:r>
              <a:rPr lang="es-ES" sz="2800" b="0" dirty="0" err="1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What</a:t>
            </a:r>
            <a:r>
              <a:rPr lang="es-ES" sz="2800" b="0" dirty="0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 </a:t>
            </a:r>
            <a:r>
              <a:rPr lang="es-ES" sz="2800" b="0" dirty="0" err="1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will</a:t>
            </a:r>
            <a:r>
              <a:rPr lang="es-ES" sz="2800" b="0" dirty="0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 </a:t>
            </a:r>
            <a:r>
              <a:rPr lang="es-ES" sz="2800" b="0" dirty="0" err="1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we</a:t>
            </a:r>
            <a:r>
              <a:rPr lang="es-ES" sz="2800" b="0" dirty="0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 </a:t>
            </a:r>
            <a:r>
              <a:rPr lang="es-ES" sz="2800" b="0" dirty="0" err="1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talk</a:t>
            </a:r>
            <a:r>
              <a:rPr lang="es-ES" sz="2800" b="0" dirty="0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 </a:t>
            </a:r>
            <a:r>
              <a:rPr lang="es-ES" sz="2800" b="0" dirty="0" err="1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about</a:t>
            </a:r>
            <a:r>
              <a:rPr lang="es-ES" sz="2800" b="0" dirty="0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?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135558" y="2481480"/>
            <a:ext cx="85844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What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is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WindowBuilder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How</a:t>
            </a:r>
            <a:r>
              <a:rPr lang="es-ES_tradnl" sz="2400" dirty="0" smtClean="0"/>
              <a:t> to </a:t>
            </a:r>
            <a:r>
              <a:rPr lang="es-ES_tradnl" sz="2400" dirty="0" err="1" smtClean="0"/>
              <a:t>install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WindowBuilder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smtClean="0"/>
              <a:t>Short </a:t>
            </a:r>
            <a:r>
              <a:rPr lang="es-ES_tradnl" sz="2400" dirty="0" err="1" smtClean="0"/>
              <a:t>introduction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for</a:t>
            </a:r>
            <a:r>
              <a:rPr lang="es-ES_tradnl" sz="2400" dirty="0" smtClean="0"/>
              <a:t> a </a:t>
            </a:r>
            <a:r>
              <a:rPr lang="es-ES_tradnl" sz="2400" dirty="0" err="1" smtClean="0"/>
              <a:t>quick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start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Distribution</a:t>
            </a:r>
            <a:r>
              <a:rPr lang="es-ES_tradnl" sz="2400" dirty="0" smtClean="0"/>
              <a:t> of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window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Features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Wizards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Examples</a:t>
            </a:r>
            <a:endParaRPr lang="es-ES_tradnl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03999" y="1875692"/>
            <a:ext cx="907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err="1" smtClean="0">
                <a:solidFill>
                  <a:srgbClr val="0070C0"/>
                </a:solidFill>
              </a:rPr>
              <a:t>Menu</a:t>
            </a:r>
            <a:r>
              <a:rPr lang="es-ES_tradnl" sz="2400" dirty="0" smtClean="0">
                <a:solidFill>
                  <a:srgbClr val="0070C0"/>
                </a:solidFill>
              </a:rPr>
              <a:t> </a:t>
            </a:r>
            <a:r>
              <a:rPr lang="es-ES_tradnl" sz="2400" dirty="0" err="1" smtClean="0">
                <a:solidFill>
                  <a:srgbClr val="0070C0"/>
                </a:solidFill>
              </a:rPr>
              <a:t>Editing</a:t>
            </a:r>
            <a:endParaRPr lang="es-ES_tradnl" sz="2400" dirty="0">
              <a:solidFill>
                <a:srgbClr val="0070C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67508" y="2719754"/>
            <a:ext cx="87081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Menus</a:t>
            </a:r>
            <a:r>
              <a:rPr lang="es-ES_tradnl" sz="2400" dirty="0" smtClean="0"/>
              <a:t> are a must </a:t>
            </a:r>
            <a:r>
              <a:rPr lang="es-ES_tradnl" sz="2400" dirty="0" err="1" smtClean="0"/>
              <a:t>for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just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abaout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all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GUIs</a:t>
            </a:r>
            <a:r>
              <a:rPr lang="es-ES_tradnl" sz="24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Only</a:t>
            </a:r>
            <a:r>
              <a:rPr lang="es-ES_tradnl" sz="2400" dirty="0" smtClean="0"/>
              <a:t> SWT </a:t>
            </a:r>
            <a:r>
              <a:rPr lang="es-ES_tradnl" sz="2400" dirty="0" err="1" smtClean="0"/>
              <a:t>Shells</a:t>
            </a:r>
            <a:r>
              <a:rPr lang="es-ES_tradnl" sz="2400" dirty="0" smtClean="0"/>
              <a:t>, SWT </a:t>
            </a:r>
            <a:r>
              <a:rPr lang="es-ES_tradnl" sz="2400" dirty="0" err="1"/>
              <a:t>A</a:t>
            </a:r>
            <a:r>
              <a:rPr lang="es-ES_tradnl" sz="2400" dirty="0" err="1" smtClean="0"/>
              <a:t>pplications</a:t>
            </a:r>
            <a:r>
              <a:rPr lang="es-ES_tradnl" sz="2400" dirty="0" smtClean="0"/>
              <a:t> Windows, and </a:t>
            </a:r>
            <a:r>
              <a:rPr lang="es-ES_tradnl" sz="2400" dirty="0" err="1" smtClean="0"/>
              <a:t>Wing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JFrames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supports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menubars</a:t>
            </a:r>
            <a:r>
              <a:rPr lang="es-ES_tradnl" sz="24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/>
              <a:t>Each</a:t>
            </a:r>
            <a:r>
              <a:rPr lang="es-ES_tradnl" sz="2400" dirty="0"/>
              <a:t> </a:t>
            </a:r>
            <a:r>
              <a:rPr lang="es-ES_tradnl" sz="2400" dirty="0" err="1"/>
              <a:t>window</a:t>
            </a:r>
            <a:r>
              <a:rPr lang="es-ES_tradnl" sz="2400" dirty="0"/>
              <a:t> can </a:t>
            </a:r>
            <a:r>
              <a:rPr lang="es-ES_tradnl" sz="2400" dirty="0" err="1"/>
              <a:t>have</a:t>
            </a:r>
            <a:r>
              <a:rPr lang="es-ES_tradnl" sz="2400" dirty="0"/>
              <a:t> at </a:t>
            </a:r>
            <a:r>
              <a:rPr lang="es-ES_tradnl" sz="2400" dirty="0" err="1"/>
              <a:t>most</a:t>
            </a:r>
            <a:r>
              <a:rPr lang="es-ES_tradnl" sz="2400" dirty="0"/>
              <a:t> </a:t>
            </a:r>
            <a:r>
              <a:rPr lang="es-ES_tradnl" sz="2400" dirty="0" err="1"/>
              <a:t>one</a:t>
            </a:r>
            <a:r>
              <a:rPr lang="es-ES_tradnl" sz="2400" dirty="0"/>
              <a:t> </a:t>
            </a:r>
            <a:r>
              <a:rPr lang="es-ES_tradnl" sz="2400" dirty="0" err="1" smtClean="0"/>
              <a:t>Menu</a:t>
            </a:r>
            <a:r>
              <a:rPr lang="es-ES_tradnl" sz="2400" dirty="0" smtClean="0"/>
              <a:t> Bar, </a:t>
            </a:r>
            <a:r>
              <a:rPr lang="es-ES_tradnl" sz="2400" dirty="0"/>
              <a:t>and </a:t>
            </a:r>
            <a:r>
              <a:rPr lang="es-ES_tradnl" sz="2400" dirty="0" err="1"/>
              <a:t>the</a:t>
            </a:r>
            <a:r>
              <a:rPr lang="es-ES_tradnl" sz="2400" dirty="0"/>
              <a:t> </a:t>
            </a:r>
            <a:r>
              <a:rPr lang="es-ES_tradnl" sz="2400" dirty="0" err="1"/>
              <a:t>only</a:t>
            </a:r>
            <a:r>
              <a:rPr lang="es-ES_tradnl" sz="2400" dirty="0"/>
              <a:t> place </a:t>
            </a:r>
            <a:r>
              <a:rPr lang="es-ES_tradnl" sz="2400" dirty="0" err="1"/>
              <a:t>that</a:t>
            </a:r>
            <a:r>
              <a:rPr lang="es-ES_tradnl" sz="2400" dirty="0"/>
              <a:t> </a:t>
            </a:r>
            <a:r>
              <a:rPr lang="es-ES_tradnl" sz="2400" dirty="0" err="1"/>
              <a:t>you</a:t>
            </a:r>
            <a:r>
              <a:rPr lang="es-ES_tradnl" sz="2400" dirty="0"/>
              <a:t> can </a:t>
            </a:r>
            <a:r>
              <a:rPr lang="es-ES_tradnl" sz="2400" dirty="0" err="1"/>
              <a:t>put</a:t>
            </a:r>
            <a:r>
              <a:rPr lang="es-ES_tradnl" sz="2400" dirty="0"/>
              <a:t> a </a:t>
            </a:r>
            <a:r>
              <a:rPr lang="es-ES_tradnl" sz="2400" dirty="0" err="1" smtClean="0"/>
              <a:t>Menu</a:t>
            </a:r>
            <a:r>
              <a:rPr lang="es-ES_tradnl" sz="2400" dirty="0" smtClean="0"/>
              <a:t> Bar</a:t>
            </a:r>
            <a:r>
              <a:rPr lang="es-ES_tradnl" sz="2400" dirty="0"/>
              <a:t> </a:t>
            </a:r>
            <a:r>
              <a:rPr lang="es-ES_tradnl" sz="2400" dirty="0" err="1"/>
              <a:t>is</a:t>
            </a:r>
            <a:r>
              <a:rPr lang="es-ES_tradnl" sz="2400" dirty="0"/>
              <a:t> </a:t>
            </a:r>
            <a:r>
              <a:rPr lang="es-ES_tradnl" sz="2400" dirty="0" err="1"/>
              <a:t>directly</a:t>
            </a:r>
            <a:r>
              <a:rPr lang="es-ES_tradnl" sz="2400" dirty="0"/>
              <a:t> on a </a:t>
            </a:r>
            <a:r>
              <a:rPr lang="es-ES_tradnl" sz="2400" dirty="0" err="1"/>
              <a:t>window</a:t>
            </a:r>
            <a:r>
              <a:rPr lang="es-ES_tradnl" sz="2400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204168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03999" y="1875692"/>
            <a:ext cx="907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smtClean="0">
                <a:solidFill>
                  <a:srgbClr val="0070C0"/>
                </a:solidFill>
              </a:rPr>
              <a:t>Widget </a:t>
            </a:r>
            <a:r>
              <a:rPr lang="es-ES_tradnl" sz="2400" dirty="0" err="1" smtClean="0">
                <a:solidFill>
                  <a:srgbClr val="0070C0"/>
                </a:solidFill>
              </a:rPr>
              <a:t>Morphing</a:t>
            </a:r>
            <a:endParaRPr lang="es-ES_tradnl" sz="2400" dirty="0">
              <a:solidFill>
                <a:srgbClr val="0070C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04000" y="2649569"/>
            <a:ext cx="44665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/>
              <a:t>The</a:t>
            </a:r>
            <a:r>
              <a:rPr lang="es-ES_tradnl" sz="2400" dirty="0"/>
              <a:t> editor </a:t>
            </a:r>
            <a:r>
              <a:rPr lang="es-ES_tradnl" sz="2400" dirty="0" err="1"/>
              <a:t>allows</a:t>
            </a:r>
            <a:r>
              <a:rPr lang="es-ES_tradnl" sz="2400" dirty="0"/>
              <a:t> </a:t>
            </a:r>
            <a:r>
              <a:rPr lang="es-ES_tradnl" sz="2400" dirty="0" err="1"/>
              <a:t>you</a:t>
            </a:r>
            <a:r>
              <a:rPr lang="es-ES_tradnl" sz="2400" dirty="0"/>
              <a:t> to </a:t>
            </a:r>
            <a:r>
              <a:rPr lang="es-ES_tradnl" sz="2400" dirty="0" err="1"/>
              <a:t>morph</a:t>
            </a:r>
            <a:r>
              <a:rPr lang="es-ES_tradnl" sz="2400" dirty="0"/>
              <a:t> similar </a:t>
            </a:r>
            <a:r>
              <a:rPr lang="es-ES_tradnl" sz="2400" dirty="0" err="1"/>
              <a:t>components</a:t>
            </a:r>
            <a:r>
              <a:rPr lang="es-ES_tradnl" sz="2400" dirty="0"/>
              <a:t> </a:t>
            </a:r>
            <a:r>
              <a:rPr lang="es-ES_tradnl" sz="2400" dirty="0" err="1"/>
              <a:t>from</a:t>
            </a:r>
            <a:r>
              <a:rPr lang="es-ES_tradnl" sz="2400" dirty="0"/>
              <a:t> </a:t>
            </a:r>
            <a:r>
              <a:rPr lang="es-ES_tradnl" sz="2400" dirty="0" err="1"/>
              <a:t>one</a:t>
            </a:r>
            <a:r>
              <a:rPr lang="es-ES_tradnl" sz="2400" dirty="0"/>
              <a:t> </a:t>
            </a:r>
            <a:r>
              <a:rPr lang="es-ES_tradnl" sz="2400" dirty="0" err="1"/>
              <a:t>type</a:t>
            </a:r>
            <a:r>
              <a:rPr lang="es-ES_tradnl" sz="2400" dirty="0"/>
              <a:t> to </a:t>
            </a:r>
            <a:r>
              <a:rPr lang="es-ES_tradnl" sz="2400" dirty="0" err="1"/>
              <a:t>another</a:t>
            </a:r>
            <a:r>
              <a:rPr lang="es-ES_tradnl" sz="2400" dirty="0"/>
              <a:t>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263" y="2337356"/>
            <a:ext cx="3551521" cy="424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4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03999" y="1875692"/>
            <a:ext cx="907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err="1" smtClean="0">
                <a:solidFill>
                  <a:srgbClr val="0070C0"/>
                </a:solidFill>
              </a:rPr>
              <a:t>Editing</a:t>
            </a:r>
            <a:r>
              <a:rPr lang="es-ES_tradnl" sz="2400" dirty="0" smtClean="0">
                <a:solidFill>
                  <a:srgbClr val="0070C0"/>
                </a:solidFill>
              </a:rPr>
              <a:t> </a:t>
            </a:r>
            <a:r>
              <a:rPr lang="es-ES_tradnl" sz="2400" dirty="0" err="1" smtClean="0">
                <a:solidFill>
                  <a:srgbClr val="0070C0"/>
                </a:solidFill>
              </a:rPr>
              <a:t>Existing</a:t>
            </a:r>
            <a:r>
              <a:rPr lang="es-ES_tradnl" sz="2400" dirty="0" smtClean="0">
                <a:solidFill>
                  <a:srgbClr val="0070C0"/>
                </a:solidFill>
              </a:rPr>
              <a:t> Windows</a:t>
            </a:r>
            <a:endParaRPr lang="es-ES_tradnl" sz="2400" dirty="0">
              <a:solidFill>
                <a:srgbClr val="0070C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03999" y="2766646"/>
            <a:ext cx="46541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400" dirty="0" smtClean="0"/>
              <a:t>Open a file </a:t>
            </a:r>
            <a:r>
              <a:rPr lang="es-ES_tradnl" sz="2400" dirty="0" err="1" smtClean="0"/>
              <a:t>that</a:t>
            </a:r>
            <a:r>
              <a:rPr lang="es-ES_tradnl" sz="2400" dirty="0" smtClean="0"/>
              <a:t> has </a:t>
            </a:r>
            <a:r>
              <a:rPr lang="es-ES_tradnl" sz="2400" dirty="0" err="1" smtClean="0"/>
              <a:t>not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been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created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by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tool</a:t>
            </a:r>
            <a:r>
              <a:rPr lang="es-ES_tradnl" sz="2400" dirty="0" smtClean="0"/>
              <a:t>, </a:t>
            </a:r>
            <a:r>
              <a:rPr lang="es-ES_tradnl" sz="2400" dirty="0" err="1" smtClean="0"/>
              <a:t>simply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right-click</a:t>
            </a:r>
            <a:r>
              <a:rPr lang="es-ES_tradnl" sz="2400" dirty="0" smtClean="0"/>
              <a:t> on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file and </a:t>
            </a:r>
            <a:r>
              <a:rPr lang="es-ES_tradnl" sz="2400" dirty="0" err="1" smtClean="0"/>
              <a:t>select</a:t>
            </a:r>
            <a:r>
              <a:rPr lang="es-ES_tradnl" sz="2400" dirty="0" smtClean="0"/>
              <a:t> Open </a:t>
            </a:r>
            <a:r>
              <a:rPr lang="es-ES_tradnl" sz="2400" dirty="0" err="1" smtClean="0"/>
              <a:t>With</a:t>
            </a:r>
            <a:r>
              <a:rPr lang="es-ES_tradnl" sz="2400" dirty="0" smtClean="0"/>
              <a:t> &gt; </a:t>
            </a:r>
            <a:r>
              <a:rPr lang="es-ES_tradnl" sz="2400" dirty="0" err="1" smtClean="0"/>
              <a:t>WindowBuilder</a:t>
            </a:r>
            <a:r>
              <a:rPr lang="es-ES_tradnl" sz="2400" dirty="0" smtClean="0"/>
              <a:t> Editor</a:t>
            </a:r>
            <a:endParaRPr lang="es-ES_tradnl" sz="2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692" y="2951894"/>
            <a:ext cx="4915266" cy="314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2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301320"/>
            <a:ext cx="9360000" cy="958680"/>
          </a:xfrm>
        </p:spPr>
        <p:txBody>
          <a:bodyPr>
            <a:spAutoFit/>
          </a:bodyPr>
          <a:lstStyle/>
          <a:p>
            <a:pPr lvl="0"/>
            <a:r>
              <a:rPr lang="es-ES"/>
              <a:t>Wizards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60000" y="1980000"/>
            <a:ext cx="9360000" cy="5040000"/>
          </a:xfrm>
        </p:spPr>
        <p:txBody>
          <a:bodyPr/>
          <a:lstStyle/>
          <a:p>
            <a:pPr marL="457200" lvl="0" indent="-4572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Swing</a:t>
            </a: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JFrame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JPanel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JDialog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JApplet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JInternalFrame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Application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Window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Automatic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Data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Binding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 dirty="0" smtClean="0"/>
              <a:t>Data </a:t>
            </a:r>
            <a:r>
              <a:rPr lang="es-ES" dirty="0" err="1" smtClean="0"/>
              <a:t>Binding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503999" y="2600960"/>
            <a:ext cx="88838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 err="1" smtClean="0"/>
              <a:t>How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WindowBuilder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help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us</a:t>
            </a:r>
            <a:r>
              <a:rPr lang="es-ES_tradnl" sz="2400" dirty="0" smtClean="0"/>
              <a:t>?</a:t>
            </a:r>
          </a:p>
          <a:p>
            <a:pPr marL="285750" indent="-285750">
              <a:buFont typeface="Arial" charset="0"/>
              <a:buChar char="•"/>
            </a:pPr>
            <a:endParaRPr lang="es-ES_tradnl" sz="2400" dirty="0"/>
          </a:p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R</a:t>
            </a:r>
            <a:r>
              <a:rPr lang="es-ES_tradnl" sz="2400" dirty="0" smtClean="0"/>
              <a:t>elieves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user </a:t>
            </a:r>
            <a:r>
              <a:rPr lang="es-ES_tradnl" sz="2400" dirty="0" err="1" smtClean="0"/>
              <a:t>from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writing</a:t>
            </a:r>
            <a:r>
              <a:rPr lang="es-ES_tradnl" sz="2400" dirty="0" smtClean="0"/>
              <a:t> and </a:t>
            </a:r>
            <a:r>
              <a:rPr lang="es-ES_tradnl" sz="2400" dirty="0" err="1" smtClean="0"/>
              <a:t>registering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listeners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himself</a:t>
            </a:r>
            <a:r>
              <a:rPr lang="es-ES_tradnl" sz="2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s-ES_tradnl" sz="2400" dirty="0"/>
          </a:p>
          <a:p>
            <a:pPr marL="285750" indent="-285750">
              <a:buFont typeface="Arial" charset="0"/>
              <a:buChar char="•"/>
            </a:pPr>
            <a:r>
              <a:rPr lang="es-ES_tradnl" sz="2400" dirty="0" err="1" smtClean="0"/>
              <a:t>Provides</a:t>
            </a:r>
            <a:r>
              <a:rPr lang="es-ES_tradnl" sz="2400" dirty="0" smtClean="0"/>
              <a:t> a </a:t>
            </a:r>
            <a:r>
              <a:rPr lang="es-ES_tradnl" sz="2400" dirty="0" err="1" smtClean="0"/>
              <a:t>common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infrastructure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for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validation</a:t>
            </a:r>
            <a:r>
              <a:rPr lang="es-ES_tradnl" sz="2400" dirty="0" smtClean="0"/>
              <a:t> and </a:t>
            </a:r>
            <a:r>
              <a:rPr lang="es-ES_tradnl" sz="2400" dirty="0" err="1" smtClean="0"/>
              <a:t>conversion</a:t>
            </a:r>
            <a:r>
              <a:rPr lang="es-ES_tradnl" sz="2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s-ES_tradnl" sz="2400" dirty="0"/>
          </a:p>
          <a:p>
            <a:pPr marL="285750" indent="-285750">
              <a:buFont typeface="Arial" charset="0"/>
              <a:buChar char="•"/>
            </a:pPr>
            <a:r>
              <a:rPr lang="es-ES_tradnl" sz="2400" dirty="0" err="1" smtClean="0"/>
              <a:t>It</a:t>
            </a:r>
            <a:r>
              <a:rPr lang="es-ES_tradnl" sz="2400" dirty="0"/>
              <a:t> </a:t>
            </a:r>
            <a:r>
              <a:rPr lang="es-ES_tradnl" sz="2400" dirty="0" err="1" smtClean="0"/>
              <a:t>makes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it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easy</a:t>
            </a:r>
            <a:r>
              <a:rPr lang="es-ES_tradnl" sz="2400" dirty="0" smtClean="0"/>
              <a:t> to connect data </a:t>
            </a:r>
            <a:r>
              <a:rPr lang="es-ES_tradnl" sz="2400" dirty="0" err="1" smtClean="0"/>
              <a:t>sources</a:t>
            </a:r>
            <a:r>
              <a:rPr lang="es-ES_tradnl" sz="2400" dirty="0" smtClean="0"/>
              <a:t> to widgets.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56363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 dirty="0" smtClean="0"/>
              <a:t>Data </a:t>
            </a:r>
            <a:r>
              <a:rPr lang="es-ES" dirty="0" err="1" smtClean="0"/>
              <a:t>Binding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503998" y="2142630"/>
            <a:ext cx="8883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 err="1" smtClean="0"/>
              <a:t>We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have</a:t>
            </a:r>
            <a:r>
              <a:rPr lang="es-ES_tradnl" sz="2400" dirty="0" smtClean="0"/>
              <a:t> to </a:t>
            </a:r>
            <a:r>
              <a:rPr lang="es-ES_tradnl" sz="2400" dirty="0" err="1" smtClean="0"/>
              <a:t>import</a:t>
            </a:r>
            <a:r>
              <a:rPr lang="es-ES_tradnl" sz="2400" dirty="0" smtClean="0"/>
              <a:t> a JAR file to use </a:t>
            </a:r>
            <a:r>
              <a:rPr lang="es-ES_tradnl" sz="2400" dirty="0" err="1" smtClean="0"/>
              <a:t>dataBinding</a:t>
            </a:r>
            <a:r>
              <a:rPr lang="es-ES_tradnl" sz="2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s-ES_tradnl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9" y="3225232"/>
            <a:ext cx="9258300" cy="2540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10669" y="6016837"/>
            <a:ext cx="916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hlinkClick r:id="rId4"/>
              </a:rPr>
              <a:t>https://</a:t>
            </a:r>
            <a:r>
              <a:rPr lang="es-ES_tradnl" dirty="0" err="1">
                <a:hlinkClick r:id="rId4"/>
              </a:rPr>
              <a:t>mvnrepository.com</a:t>
            </a:r>
            <a:r>
              <a:rPr lang="es-ES_tradnl" dirty="0">
                <a:hlinkClick r:id="rId4"/>
              </a:rPr>
              <a:t>/</a:t>
            </a:r>
            <a:r>
              <a:rPr lang="es-ES_tradnl" dirty="0" err="1">
                <a:hlinkClick r:id="rId4"/>
              </a:rPr>
              <a:t>artifact</a:t>
            </a:r>
            <a:r>
              <a:rPr lang="es-ES_tradnl" dirty="0">
                <a:hlinkClick r:id="rId4"/>
              </a:rPr>
              <a:t>/</a:t>
            </a:r>
            <a:r>
              <a:rPr lang="es-ES_tradnl" dirty="0" err="1">
                <a:hlinkClick r:id="rId4"/>
              </a:rPr>
              <a:t>org.jdesktop</a:t>
            </a:r>
            <a:r>
              <a:rPr lang="es-ES_tradnl" dirty="0">
                <a:hlinkClick r:id="rId4"/>
              </a:rPr>
              <a:t>/</a:t>
            </a:r>
            <a:r>
              <a:rPr lang="es-ES_tradnl" dirty="0" err="1">
                <a:hlinkClick r:id="rId4"/>
              </a:rPr>
              <a:t>beansbinding</a:t>
            </a:r>
            <a:r>
              <a:rPr lang="es-ES_tradnl" dirty="0">
                <a:hlinkClick r:id="rId4"/>
              </a:rPr>
              <a:t>/1.2.1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061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 dirty="0" smtClean="0"/>
              <a:t>Data </a:t>
            </a:r>
            <a:r>
              <a:rPr lang="es-ES" dirty="0" err="1" smtClean="0"/>
              <a:t>Binding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580" y="1910080"/>
            <a:ext cx="6123940" cy="424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2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 dirty="0" smtClean="0"/>
              <a:t>Data </a:t>
            </a:r>
            <a:r>
              <a:rPr lang="es-ES" dirty="0" err="1" smtClean="0"/>
              <a:t>Binding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64" y="1828799"/>
            <a:ext cx="8009510" cy="508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4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301320"/>
            <a:ext cx="9360000" cy="958680"/>
          </a:xfrm>
        </p:spPr>
        <p:txBody>
          <a:bodyPr>
            <a:spAutoFit/>
          </a:bodyPr>
          <a:lstStyle/>
          <a:p>
            <a:pPr lvl="0"/>
            <a:r>
              <a:rPr lang="es-ES"/>
              <a:t>Bibliography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s-ES" sz="2400" dirty="0">
                <a:hlinkClick r:id="rId3"/>
              </a:rPr>
              <a:t>Help eclipse</a:t>
            </a:r>
          </a:p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s-ES" sz="2400" dirty="0">
                <a:hlinkClick r:id="rId4"/>
              </a:rPr>
              <a:t>Eclipse windowBuilder</a:t>
            </a:r>
          </a:p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s-ES" sz="2400" dirty="0">
                <a:hlinkClick r:id="rId5"/>
              </a:rPr>
              <a:t>Eclipse proposals windowBuilder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301320"/>
            <a:ext cx="9360000" cy="958680"/>
          </a:xfrm>
        </p:spPr>
        <p:txBody>
          <a:bodyPr/>
          <a:lstStyle/>
          <a:p>
            <a:pPr lvl="0"/>
            <a:r>
              <a:rPr lang="es-ES"/>
              <a:t>END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88000" y="1872000"/>
            <a:ext cx="9360000" cy="5040000"/>
          </a:xfrm>
        </p:spPr>
        <p:txBody>
          <a:bodyPr/>
          <a:lstStyle/>
          <a:p>
            <a:pPr lvl="0">
              <a:buClr>
                <a:srgbClr val="2C3E50"/>
              </a:buClr>
              <a:buSzPct val="45000"/>
            </a:pPr>
            <a:r>
              <a:rPr lang="es-ES" dirty="0">
                <a:solidFill>
                  <a:srgbClr val="800000"/>
                </a:solidFill>
              </a:rPr>
              <a:t>THANKS!</a:t>
            </a:r>
          </a:p>
          <a:p>
            <a:pPr lvl="0">
              <a:buClr>
                <a:srgbClr val="2C3E50"/>
              </a:buClr>
              <a:buSzPct val="45000"/>
            </a:pPr>
            <a:r>
              <a:rPr lang="es-ES" sz="2400" dirty="0" smtClean="0">
                <a:solidFill>
                  <a:srgbClr val="FF6600"/>
                </a:solidFill>
              </a:rPr>
              <a:t>	</a:t>
            </a:r>
            <a:r>
              <a:rPr lang="es-ES" sz="2400" dirty="0" err="1" smtClean="0">
                <a:solidFill>
                  <a:srgbClr val="FF6600"/>
                </a:solidFill>
              </a:rPr>
              <a:t>You</a:t>
            </a:r>
            <a:r>
              <a:rPr lang="es-ES" sz="2400" dirty="0" smtClean="0">
                <a:solidFill>
                  <a:srgbClr val="FF6600"/>
                </a:solidFill>
              </a:rPr>
              <a:t> </a:t>
            </a:r>
            <a:r>
              <a:rPr lang="es-ES" sz="2400" dirty="0">
                <a:solidFill>
                  <a:srgbClr val="FF6600"/>
                </a:solidFill>
              </a:rPr>
              <a:t>can </a:t>
            </a:r>
            <a:r>
              <a:rPr lang="es-ES" sz="2400" dirty="0" err="1">
                <a:solidFill>
                  <a:srgbClr val="FF6600"/>
                </a:solidFill>
              </a:rPr>
              <a:t>find</a:t>
            </a:r>
            <a:r>
              <a:rPr lang="es-ES" sz="2400" dirty="0">
                <a:solidFill>
                  <a:srgbClr val="FF6600"/>
                </a:solidFill>
              </a:rPr>
              <a:t> as alu0100881677 &amp; </a:t>
            </a:r>
            <a:r>
              <a:rPr lang="es-ES" sz="2400" dirty="0" smtClean="0">
                <a:solidFill>
                  <a:srgbClr val="FF6600"/>
                </a:solidFill>
              </a:rPr>
              <a:t>alu0100898293</a:t>
            </a:r>
          </a:p>
          <a:p>
            <a:pPr lvl="0">
              <a:buClr>
                <a:srgbClr val="2C3E50"/>
              </a:buClr>
              <a:buSzPct val="45000"/>
            </a:pPr>
            <a:r>
              <a:rPr lang="es-ES" sz="2400" dirty="0" smtClean="0">
                <a:solidFill>
                  <a:srgbClr val="FF6600"/>
                </a:solidFill>
              </a:rPr>
              <a:t>	</a:t>
            </a:r>
            <a:r>
              <a:rPr lang="es-ES" sz="2400" dirty="0" err="1" smtClean="0">
                <a:solidFill>
                  <a:srgbClr val="FF6600"/>
                </a:solidFill>
              </a:rPr>
              <a:t>Slides</a:t>
            </a:r>
            <a:r>
              <a:rPr lang="es-ES" sz="2400" dirty="0" smtClean="0">
                <a:solidFill>
                  <a:srgbClr val="FF6600"/>
                </a:solidFill>
              </a:rPr>
              <a:t> </a:t>
            </a:r>
            <a:r>
              <a:rPr lang="es-ES" sz="2400" dirty="0">
                <a:solidFill>
                  <a:srgbClr val="FF6600"/>
                </a:solidFill>
              </a:rPr>
              <a:t>and </a:t>
            </a:r>
            <a:r>
              <a:rPr lang="es-ES" sz="2400" dirty="0" err="1">
                <a:solidFill>
                  <a:srgbClr val="FF6600"/>
                </a:solidFill>
              </a:rPr>
              <a:t>code</a:t>
            </a:r>
            <a:r>
              <a:rPr lang="es-ES" sz="2400" dirty="0">
                <a:solidFill>
                  <a:srgbClr val="FF6600"/>
                </a:solidFill>
              </a:rPr>
              <a:t> at </a:t>
            </a:r>
            <a:r>
              <a:rPr lang="es-ES" sz="2400" u="sng" dirty="0">
                <a:solidFill>
                  <a:srgbClr val="00CCFF"/>
                </a:solidFill>
                <a:hlinkClick r:id="rId3"/>
              </a:rPr>
              <a:t>Github </a:t>
            </a:r>
            <a:r>
              <a:rPr lang="es-ES" sz="2400" u="sng" dirty="0" smtClean="0">
                <a:solidFill>
                  <a:srgbClr val="00CCFF"/>
                </a:solidFill>
                <a:hlinkClick r:id="rId3"/>
              </a:rPr>
              <a:t>repo</a:t>
            </a:r>
            <a:endParaRPr lang="es-ES" sz="2400" u="sng" dirty="0" smtClean="0">
              <a:solidFill>
                <a:srgbClr val="00CCFF"/>
              </a:solidFill>
            </a:endParaRPr>
          </a:p>
          <a:p>
            <a:pPr lvl="0">
              <a:buClr>
                <a:srgbClr val="2C3E50"/>
              </a:buClr>
              <a:buSzPct val="45000"/>
            </a:pPr>
            <a:endParaRPr lang="es-ES" sz="2400" u="sng" dirty="0">
              <a:solidFill>
                <a:srgbClr val="00CCFF"/>
              </a:solidFill>
            </a:endParaRPr>
          </a:p>
          <a:p>
            <a:pPr lvl="0">
              <a:buClr>
                <a:srgbClr val="2C3E50"/>
              </a:buClr>
              <a:buSzPct val="45000"/>
            </a:pPr>
            <a:r>
              <a:rPr lang="es-ES" sz="2600" dirty="0" err="1" smtClean="0">
                <a:solidFill>
                  <a:srgbClr val="800000"/>
                </a:solidFill>
              </a:rPr>
              <a:t>Any</a:t>
            </a:r>
            <a:r>
              <a:rPr lang="es-ES" sz="2600" dirty="0" smtClean="0">
                <a:solidFill>
                  <a:srgbClr val="800000"/>
                </a:solidFill>
              </a:rPr>
              <a:t> </a:t>
            </a:r>
            <a:r>
              <a:rPr lang="es-ES" sz="2600" dirty="0" err="1">
                <a:solidFill>
                  <a:srgbClr val="800000"/>
                </a:solidFill>
              </a:rPr>
              <a:t>Question</a:t>
            </a:r>
            <a:r>
              <a:rPr lang="es-ES" sz="2600" dirty="0">
                <a:solidFill>
                  <a:srgbClr val="800000"/>
                </a:solidFill>
              </a:rPr>
              <a:t>?</a:t>
            </a:r>
          </a:p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endParaRPr lang="es-ES" dirty="0">
              <a:solidFill>
                <a:srgbClr val="800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42400" y="4896000"/>
            <a:ext cx="3720960" cy="18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What is WindowBuilder?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922079" y="1846800"/>
            <a:ext cx="2653560" cy="21016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/>
          <p:cNvSpPr txBox="1"/>
          <p:nvPr/>
        </p:nvSpPr>
        <p:spPr>
          <a:xfrm>
            <a:off x="503999" y="2435432"/>
            <a:ext cx="59786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Java GUI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designer</a:t>
            </a:r>
            <a:endParaRPr lang="es-ES_tradnl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Makes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easy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creating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complicated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windows</a:t>
            </a:r>
            <a:endParaRPr lang="es-ES_tradnl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Visual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Designer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and Java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Code</a:t>
            </a:r>
            <a:endParaRPr lang="es-ES_tradnl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Drag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-and-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Drop</a:t>
            </a:r>
            <a:endParaRPr lang="es-ES_tradnl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Add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event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handlers</a:t>
            </a:r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301320"/>
            <a:ext cx="9360000" cy="958680"/>
          </a:xfrm>
        </p:spPr>
        <p:txBody>
          <a:bodyPr>
            <a:spAutoFit/>
          </a:bodyPr>
          <a:lstStyle/>
          <a:p>
            <a:pPr lvl="0"/>
            <a:r>
              <a:rPr lang="es-ES" dirty="0" err="1"/>
              <a:t>Installation</a:t>
            </a:r>
            <a:endParaRPr lang="es-E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32000" y="1769040"/>
            <a:ext cx="9216000" cy="5646960"/>
          </a:xfrm>
        </p:spPr>
        <p:txBody>
          <a:bodyPr/>
          <a:lstStyle/>
          <a:p>
            <a:pPr marL="342900" lvl="0" indent="-3429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 Eclipse,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click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17961" dir="2700000">
                    <a:scrgbClr r="0" g="0" b="0"/>
                  </a:outerShdw>
                </a:effectLst>
                <a:latin typeface="+mn-lt"/>
              </a:rPr>
              <a:t>Help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17961" dir="2700000">
                    <a:scrgbClr r="0" g="0" b="0"/>
                  </a:outerShdw>
                </a:effectLst>
                <a:latin typeface="+mn-lt"/>
              </a:rPr>
              <a:t> &gt;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17961" dir="2700000">
                    <a:scrgbClr r="0" g="0" b="0"/>
                  </a:outerShdw>
                </a:effectLst>
                <a:latin typeface="+mn-lt"/>
              </a:rPr>
              <a:t>Install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17961" dir="2700000">
                    <a:scrgbClr r="0" g="0" b="0"/>
                  </a:outerShdw>
                </a:effectLst>
                <a:latin typeface="+mn-lt"/>
              </a:rPr>
              <a:t> New Software…</a:t>
            </a:r>
          </a:p>
          <a:p>
            <a:pPr marL="342900" lvl="0" indent="-3429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Get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proper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link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from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hlinkClick r:id="rId3"/>
              </a:rPr>
              <a:t>http://www.eclipse.org/windowbuilder/download.php</a:t>
            </a:r>
          </a:p>
          <a:p>
            <a:pPr marL="342900" lvl="0" indent="-3429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Available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Software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dialog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enter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product's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update site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location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and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select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all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items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to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install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Click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Next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to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continue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</a:t>
            </a:r>
          </a:p>
          <a:p>
            <a:pPr marL="342900" lvl="0" indent="-3429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Click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Next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to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confirm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installation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</a:t>
            </a:r>
          </a:p>
          <a:p>
            <a:pPr marL="342900" lvl="0" indent="-3429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Accept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license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agreement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Click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Finish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  </a:t>
            </a:r>
          </a:p>
          <a:p>
            <a:pPr marL="342900" lvl="0" indent="-3429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Restart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Eclipse.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301320"/>
            <a:ext cx="9360000" cy="958680"/>
          </a:xfrm>
        </p:spPr>
        <p:txBody>
          <a:bodyPr>
            <a:spAutoFit/>
          </a:bodyPr>
          <a:lstStyle/>
          <a:p>
            <a:pPr lvl="0"/>
            <a:r>
              <a:rPr lang="es-ES"/>
              <a:t>Distribution of the window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60000" y="1980000"/>
            <a:ext cx="9360000" cy="5040000"/>
          </a:xfrm>
        </p:spPr>
        <p:txBody>
          <a:bodyPr/>
          <a:lstStyle/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Design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View</a:t>
            </a:r>
          </a:p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Source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View</a:t>
            </a:r>
          </a:p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Structure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View</a:t>
            </a:r>
          </a:p>
          <a:p>
            <a:pPr marL="457200" lvl="2" indent="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  <a:buFont typeface="StarSymbol"/>
              <a:buChar char="–"/>
            </a:pP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Component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Tree</a:t>
            </a:r>
          </a:p>
          <a:p>
            <a:pPr marL="457200" lvl="2" indent="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  <a:buFont typeface="StarSymbol"/>
              <a:buChar char="–"/>
            </a:pP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Property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Pane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Palette</a:t>
            </a:r>
            <a:endParaRPr lang="es-ES" sz="24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Toolbar</a:t>
            </a:r>
            <a:endParaRPr lang="es-ES" sz="24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Context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Menu</a:t>
            </a:r>
            <a:endParaRPr lang="es-ES" sz="24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054320" y="1905480"/>
            <a:ext cx="5377680" cy="42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441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59819" y="1903800"/>
            <a:ext cx="9360000" cy="443615"/>
          </a:xfrm>
        </p:spPr>
        <p:txBody>
          <a:bodyPr/>
          <a:lstStyle/>
          <a:p>
            <a:pPr lvl="0">
              <a:buClr>
                <a:srgbClr val="2C3E50"/>
              </a:buClr>
              <a:buSzPct val="45000"/>
            </a:pP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Create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 new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project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using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appropriate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project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wizard</a:t>
            </a:r>
            <a:endParaRPr lang="es-ES" sz="24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832" y="2626535"/>
            <a:ext cx="6852405" cy="3924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87728" y="1832014"/>
            <a:ext cx="855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C3E50"/>
              </a:buClr>
              <a:buSzPct val="45000"/>
            </a:pP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class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wizard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to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create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your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GUI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window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82" y="2501014"/>
            <a:ext cx="7816315" cy="442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2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03999" y="1832014"/>
            <a:ext cx="855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C3E50"/>
              </a:buClr>
              <a:buSzPct val="45000"/>
            </a:pPr>
            <a:r>
              <a:rPr lang="es-ES_tradnl" sz="2400" b="1" dirty="0"/>
              <a:t> </a:t>
            </a:r>
            <a:r>
              <a:rPr lang="es-ES_tradnl" sz="2400" dirty="0"/>
              <a:t>A </a:t>
            </a:r>
            <a:r>
              <a:rPr lang="es-ES_tradnl" sz="2400" dirty="0" err="1"/>
              <a:t>class</a:t>
            </a:r>
            <a:r>
              <a:rPr lang="es-ES_tradnl" sz="2400" dirty="0"/>
              <a:t> </a:t>
            </a:r>
            <a:r>
              <a:rPr lang="es-ES_tradnl" sz="2400" dirty="0" err="1"/>
              <a:t>with</a:t>
            </a:r>
            <a:r>
              <a:rPr lang="es-ES_tradnl" sz="2400" dirty="0"/>
              <a:t> </a:t>
            </a:r>
            <a:r>
              <a:rPr lang="es-ES_tradnl" sz="2400" dirty="0" err="1"/>
              <a:t>some</a:t>
            </a:r>
            <a:r>
              <a:rPr lang="es-ES_tradnl" sz="2400" dirty="0"/>
              <a:t> </a:t>
            </a:r>
            <a:r>
              <a:rPr lang="es-ES_tradnl" sz="2400" dirty="0" err="1"/>
              <a:t>existing</a:t>
            </a:r>
            <a:r>
              <a:rPr lang="es-ES_tradnl" sz="2400" dirty="0"/>
              <a:t> </a:t>
            </a:r>
            <a:r>
              <a:rPr lang="es-ES_tradnl" sz="2400" dirty="0" err="1"/>
              <a:t>code</a:t>
            </a:r>
            <a:r>
              <a:rPr lang="es-ES_tradnl" sz="2400" dirty="0"/>
              <a:t> </a:t>
            </a:r>
            <a:r>
              <a:rPr lang="es-ES_tradnl" sz="2400" dirty="0" err="1"/>
              <a:t>is</a:t>
            </a:r>
            <a:r>
              <a:rPr lang="es-ES_tradnl" sz="2400" dirty="0"/>
              <a:t> </a:t>
            </a:r>
            <a:r>
              <a:rPr lang="es-ES_tradnl" sz="2400" dirty="0" err="1" smtClean="0"/>
              <a:t>created</a:t>
            </a:r>
            <a:r>
              <a:rPr lang="es-ES_tradnl" sz="2400" dirty="0" smtClean="0"/>
              <a:t>.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626" y="2293679"/>
            <a:ext cx="7106913" cy="467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8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50153" y="1874045"/>
            <a:ext cx="9325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_tradnl" sz="2400" dirty="0" smtClean="0"/>
              <a:t>To use </a:t>
            </a:r>
            <a:r>
              <a:rPr lang="es-ES_tradnl" sz="2400" dirty="0" err="1"/>
              <a:t>the</a:t>
            </a:r>
            <a:r>
              <a:rPr lang="es-ES_tradnl" sz="2400" dirty="0"/>
              <a:t> </a:t>
            </a:r>
            <a:r>
              <a:rPr lang="es-ES_tradnl" sz="2400" dirty="0" err="1" smtClean="0"/>
              <a:t>windowBuilder</a:t>
            </a:r>
            <a:r>
              <a:rPr lang="es-ES_tradnl" sz="2400" dirty="0" smtClean="0"/>
              <a:t> </a:t>
            </a:r>
            <a:r>
              <a:rPr lang="es-ES_tradnl" sz="2400" dirty="0" err="1"/>
              <a:t>click</a:t>
            </a:r>
            <a:r>
              <a:rPr lang="es-ES_tradnl" sz="2400" dirty="0"/>
              <a:t> on </a:t>
            </a:r>
            <a:r>
              <a:rPr lang="es-ES_tradnl" sz="2400" dirty="0" err="1"/>
              <a:t>the</a:t>
            </a:r>
            <a:r>
              <a:rPr lang="es-ES_tradnl" sz="2400" dirty="0"/>
              <a:t> </a:t>
            </a:r>
            <a:r>
              <a:rPr lang="es-ES_tradnl" sz="2400" dirty="0" smtClean="0"/>
              <a:t>"</a:t>
            </a:r>
            <a:r>
              <a:rPr lang="es-ES_tradnl" sz="2400" dirty="0" err="1" smtClean="0"/>
              <a:t>Design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tab</a:t>
            </a:r>
            <a:r>
              <a:rPr lang="es-ES_tradnl" sz="2400" dirty="0" smtClean="0"/>
              <a:t>" </a:t>
            </a:r>
            <a:r>
              <a:rPr lang="es-ES_tradnl" sz="2400" dirty="0"/>
              <a:t>at </a:t>
            </a:r>
            <a:r>
              <a:rPr lang="es-ES_tradnl" sz="2400" dirty="0" err="1"/>
              <a:t>the</a:t>
            </a:r>
            <a:r>
              <a:rPr lang="es-ES_tradnl" sz="2400" dirty="0"/>
              <a:t> </a:t>
            </a:r>
            <a:r>
              <a:rPr lang="es-ES_tradnl" sz="2400" dirty="0" err="1"/>
              <a:t>bottom</a:t>
            </a:r>
            <a:r>
              <a:rPr lang="es-ES_tradnl" sz="2400" dirty="0"/>
              <a:t> of </a:t>
            </a:r>
            <a:r>
              <a:rPr lang="es-ES_tradnl" sz="2400" dirty="0" err="1"/>
              <a:t>the</a:t>
            </a:r>
            <a:r>
              <a:rPr lang="es-ES_tradnl" sz="2400" dirty="0"/>
              <a:t> editor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494" y="2474209"/>
            <a:ext cx="8177447" cy="44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4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determin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idnightbl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3317</TotalTime>
  <Words>798</Words>
  <Application>Microsoft Macintosh PowerPoint</Application>
  <PresentationFormat>Personalizado</PresentationFormat>
  <Paragraphs>231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43" baseType="lpstr">
      <vt:lpstr>Calibri</vt:lpstr>
      <vt:lpstr>DejaVu Sans</vt:lpstr>
      <vt:lpstr>Droid Sans Fallback</vt:lpstr>
      <vt:lpstr>FreeSans</vt:lpstr>
      <vt:lpstr>Liberation Sans</vt:lpstr>
      <vt:lpstr>Liberation Serif</vt:lpstr>
      <vt:lpstr>Source Sans Pro</vt:lpstr>
      <vt:lpstr>Source Sans Pro Black</vt:lpstr>
      <vt:lpstr>Source Sans Pro Semibold</vt:lpstr>
      <vt:lpstr>StarSymbol</vt:lpstr>
      <vt:lpstr>源ノ角ゴシック Heavy</vt:lpstr>
      <vt:lpstr>Arial</vt:lpstr>
      <vt:lpstr>Predeterminado</vt:lpstr>
      <vt:lpstr>midnightblue</vt:lpstr>
      <vt:lpstr>WindowBuilder</vt:lpstr>
      <vt:lpstr>Index</vt:lpstr>
      <vt:lpstr>What is WindowBuilder?</vt:lpstr>
      <vt:lpstr>Installation</vt:lpstr>
      <vt:lpstr>Distribution of the window</vt:lpstr>
      <vt:lpstr>Short introduction for a quick start</vt:lpstr>
      <vt:lpstr>Short introduction for a quick start</vt:lpstr>
      <vt:lpstr>Short introduction for a quick start</vt:lpstr>
      <vt:lpstr>Short introduction for a quick start</vt:lpstr>
      <vt:lpstr>Short introduction for a quick start</vt:lpstr>
      <vt:lpstr>Short introduction for a quick start</vt:lpstr>
      <vt:lpstr>Short introduction for a quick start</vt:lpstr>
      <vt:lpstr>Tips &amp; Tricks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Wizards</vt:lpstr>
      <vt:lpstr>Data Binding</vt:lpstr>
      <vt:lpstr>Data Binding</vt:lpstr>
      <vt:lpstr>Data Binding</vt:lpstr>
      <vt:lpstr>Data Binding</vt:lpstr>
      <vt:lpstr>Bibliography</vt:lpstr>
      <vt:lpstr>END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WindowBuilder</dc:title>
  <cp:lastModifiedBy>Usuario de Microsoft Office</cp:lastModifiedBy>
  <cp:revision>58</cp:revision>
  <cp:lastPrinted>2017-04-28T12:15:23Z</cp:lastPrinted>
  <dcterms:created xsi:type="dcterms:W3CDTF">2017-04-20T21:45:20Z</dcterms:created>
  <dcterms:modified xsi:type="dcterms:W3CDTF">2017-05-07T18:32:25Z</dcterms:modified>
</cp:coreProperties>
</file>